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72" r:id="rId3"/>
    <p:sldId id="257" r:id="rId4"/>
    <p:sldId id="26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70" r:id="rId14"/>
    <p:sldId id="271" r:id="rId15"/>
    <p:sldId id="266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F4F"/>
    <a:srgbClr val="9BBEE5"/>
    <a:srgbClr val="74A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685800" y="6438900"/>
            <a:ext cx="777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b="1" dirty="0" smtClean="0">
                <a:solidFill>
                  <a:schemeClr val="bg1"/>
                </a:solidFill>
                <a:latin typeface="Calibri" pitchFamily="34" charset="0"/>
              </a:rPr>
              <a:t>International Symposium on Low Power Electronics and Design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8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71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/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>
            <a:lvl1pPr>
              <a:defRPr sz="2400" b="1"/>
            </a:lvl1pPr>
            <a:lvl2pPr>
              <a:defRPr sz="2000" b="1"/>
            </a:lvl2pPr>
            <a:lvl3pPr>
              <a:defRPr sz="18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85800" y="6438900"/>
            <a:ext cx="777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b="1" dirty="0" smtClean="0">
                <a:solidFill>
                  <a:schemeClr val="bg1"/>
                </a:solidFill>
                <a:latin typeface="Calibri" pitchFamily="34" charset="0"/>
              </a:rPr>
              <a:t>ISLPED 2014</a:t>
            </a:r>
            <a:endParaRPr lang="en-US" altLang="en-US" sz="2000" b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572500" y="6438900"/>
            <a:ext cx="546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D033099-2C3F-4F36-8A6D-B8FF03FE5299}" type="slidenum">
              <a:rPr lang="en-US" sz="1400" smtClean="0">
                <a:solidFill>
                  <a:schemeClr val="bg1"/>
                </a:solidFill>
              </a:rPr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2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CFEED-0F38-45FD-8E2A-2236F0138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09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C310D-363B-4C55-8C43-76DBA77FE3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99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98B6B-06A2-4384-8DE3-B07393DC2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81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911D9-B8A0-41E8-B29F-DFD041AD11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565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667000"/>
            <a:ext cx="7620000" cy="1447800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4572000"/>
            <a:ext cx="3886200" cy="8382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3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  <a:endParaRPr lang="en-US" altLang="zh-TW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altLang="zh-TW" smtClean="0"/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zh-TW" sz="2600" b="1">
              <a:solidFill>
                <a:schemeClr val="bg1"/>
              </a:solidFill>
              <a:latin typeface="Arial Narrow" panose="020B0606020202030204" pitchFamily="34" charset="0"/>
              <a:ea typeface="PMingLiU" panose="02020500000000000000" pitchFamily="18" charset="-12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477000"/>
            <a:ext cx="243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a typeface="PMingLiU" panose="02020500000000000000" pitchFamily="18" charset="-120"/>
              </a:defRPr>
            </a:lvl1pPr>
          </a:lstStyle>
          <a:p>
            <a:fld id="{EFB1A83F-C4CB-4DA2-A6D8-F021F328D1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37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+mj-lt"/>
          <a:ea typeface="ＭＳ Ｐゴシック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ＭＳ Ｐゴシック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ＭＳ Ｐゴシック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ＭＳ Ｐゴシック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atrak.usc.edu/downloads/package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package" Target="../embeddings/Microsoft_Visio_Drawing1.vsdx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0.png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7400"/>
            <a:ext cx="6400800" cy="1752600"/>
          </a:xfrm>
        </p:spPr>
        <p:txBody>
          <a:bodyPr/>
          <a:lstStyle/>
          <a:p>
            <a:r>
              <a:rPr lang="en-US" sz="2400" u="sng" dirty="0" smtClean="0"/>
              <a:t>Qing Xie</a:t>
            </a:r>
            <a:r>
              <a:rPr lang="en-US" sz="2400" dirty="0" smtClean="0"/>
              <a:t>, Mohammad </a:t>
            </a:r>
            <a:r>
              <a:rPr lang="en-US" sz="2400" dirty="0" err="1" smtClean="0"/>
              <a:t>Javad</a:t>
            </a:r>
            <a:r>
              <a:rPr lang="en-US" sz="2400" dirty="0" smtClean="0"/>
              <a:t> </a:t>
            </a:r>
            <a:r>
              <a:rPr lang="en-US" sz="2400" dirty="0" err="1" smtClean="0"/>
              <a:t>Dousti</a:t>
            </a:r>
            <a:r>
              <a:rPr lang="en-US" sz="2400" dirty="0" smtClean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 err="1" smtClean="0"/>
              <a:t>Massoud</a:t>
            </a:r>
            <a:r>
              <a:rPr lang="en-US" sz="2400" dirty="0" smtClean="0"/>
              <a:t> Pedram</a:t>
            </a:r>
          </a:p>
          <a:p>
            <a:r>
              <a:rPr lang="en-US" sz="2000" dirty="0" smtClean="0"/>
              <a:t>University of Southern California</a:t>
            </a:r>
          </a:p>
          <a:p>
            <a:r>
              <a:rPr lang="en-US" sz="2000" dirty="0" smtClean="0"/>
              <a:t>ISLPED 2014, 08/11/2014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6038"/>
            <a:ext cx="8229600" cy="1143000"/>
          </a:xfrm>
        </p:spPr>
        <p:txBody>
          <a:bodyPr/>
          <a:lstStyle/>
          <a:p>
            <a:r>
              <a:rPr lang="en-US" sz="3200" dirty="0"/>
              <a:t>Therminator: A Thermal Simulator for Smartphones </a:t>
            </a:r>
            <a:r>
              <a:rPr lang="en-US" sz="3200" dirty="0" smtClean="0"/>
              <a:t>Producing </a:t>
            </a:r>
            <a:r>
              <a:rPr lang="en-US" sz="3200" dirty="0"/>
              <a:t>Accurate Chip and Skin Temperature Maps</a:t>
            </a:r>
          </a:p>
        </p:txBody>
      </p:sp>
      <p:sp>
        <p:nvSpPr>
          <p:cNvPr id="5" name="Rectangle 1"/>
          <p:cNvSpPr>
            <a:spLocks/>
          </p:cNvSpPr>
          <p:nvPr/>
        </p:nvSpPr>
        <p:spPr bwMode="auto">
          <a:xfrm>
            <a:off x="0" y="5753100"/>
            <a:ext cx="9144000" cy="647700"/>
          </a:xfrm>
          <a:prstGeom prst="rect">
            <a:avLst/>
          </a:prstGeom>
          <a:solidFill>
            <a:srgbClr val="00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03900"/>
            <a:ext cx="45815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5816600"/>
            <a:ext cx="17954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837238"/>
            <a:ext cx="34051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04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Results </a:t>
            </a:r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Temperature results</a:t>
            </a:r>
          </a:p>
          <a:p>
            <a:pPr lvl="1"/>
            <a:r>
              <a:rPr lang="en-US" dirty="0" smtClean="0"/>
              <a:t>Various </a:t>
            </a:r>
            <a:r>
              <a:rPr lang="en-US" dirty="0" err="1" smtClean="0"/>
              <a:t>usecases</a:t>
            </a:r>
            <a:endParaRPr lang="en-US" dirty="0" smtClean="0"/>
          </a:p>
          <a:p>
            <a:pPr lvl="1"/>
            <a:r>
              <a:rPr lang="en-US" dirty="0" smtClean="0"/>
              <a:t>Real measurement </a:t>
            </a:r>
            <a:r>
              <a:rPr lang="en-US" dirty="0" smtClean="0"/>
              <a:t>vs. CFD</a:t>
            </a:r>
          </a:p>
          <a:p>
            <a:pPr lvl="2"/>
            <a:r>
              <a:rPr lang="en-US" dirty="0" smtClean="0"/>
              <a:t>Maximal error – 11.0</a:t>
            </a:r>
            <a:r>
              <a:rPr lang="en-US" dirty="0" smtClean="0"/>
              <a:t>% [AP], </a:t>
            </a:r>
            <a:r>
              <a:rPr lang="en-US" dirty="0" smtClean="0"/>
              <a:t>average error – 2.7%</a:t>
            </a:r>
          </a:p>
          <a:p>
            <a:pPr lvl="1"/>
            <a:r>
              <a:rPr lang="en-US" dirty="0" smtClean="0"/>
              <a:t>CFD vs. Therminator</a:t>
            </a:r>
          </a:p>
          <a:p>
            <a:pPr lvl="2"/>
            <a:r>
              <a:rPr lang="en-US" dirty="0"/>
              <a:t>Maximal error – </a:t>
            </a:r>
            <a:r>
              <a:rPr lang="en-US" dirty="0" smtClean="0"/>
              <a:t>3.65%, </a:t>
            </a:r>
            <a:r>
              <a:rPr lang="en-US" dirty="0"/>
              <a:t>average error – </a:t>
            </a:r>
            <a:r>
              <a:rPr lang="en-US" dirty="0" smtClean="0"/>
              <a:t>1.42%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54" y="3340100"/>
            <a:ext cx="8898491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8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Therminator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computing feature</a:t>
            </a:r>
          </a:p>
          <a:p>
            <a:pPr lvl="1"/>
            <a:r>
              <a:rPr lang="en-US" dirty="0" smtClean="0"/>
              <a:t>Utilizing GPU to speedup</a:t>
            </a:r>
          </a:p>
          <a:p>
            <a:pPr lvl="2"/>
            <a:r>
              <a:rPr lang="en-US" dirty="0" smtClean="0"/>
              <a:t>CULA Dense library</a:t>
            </a:r>
            <a:endParaRPr lang="en-US" baseline="30000" dirty="0" smtClean="0"/>
          </a:p>
          <a:p>
            <a:pPr lvl="1"/>
            <a:r>
              <a:rPr lang="en-US" dirty="0" smtClean="0"/>
              <a:t>Up to 172X runtime speed up</a:t>
            </a:r>
          </a:p>
          <a:p>
            <a:pPr lvl="2"/>
            <a:r>
              <a:rPr lang="en-US" dirty="0" smtClean="0"/>
              <a:t>4X Intel Xeon E7-8837 processors</a:t>
            </a:r>
          </a:p>
          <a:p>
            <a:pPr lvl="3"/>
            <a:r>
              <a:rPr lang="en-US" dirty="0" smtClean="0"/>
              <a:t>10 </a:t>
            </a:r>
            <a:r>
              <a:rPr lang="en-US" dirty="0" err="1" smtClean="0"/>
              <a:t>mins</a:t>
            </a:r>
            <a:endParaRPr lang="en-US" dirty="0" smtClean="0"/>
          </a:p>
          <a:p>
            <a:pPr lvl="2"/>
            <a:r>
              <a:rPr lang="en-US" dirty="0">
                <a:sym typeface="Wingdings" panose="05000000000000000000" pitchFamily="2" charset="2"/>
              </a:rPr>
              <a:t>4×Intel Xeon E7-8837 </a:t>
            </a:r>
            <a:r>
              <a:rPr lang="en-US" dirty="0"/>
              <a:t>processors </a:t>
            </a:r>
            <a:r>
              <a:rPr lang="en-US" dirty="0" smtClean="0">
                <a:sym typeface="Wingdings" panose="05000000000000000000" pitchFamily="2" charset="2"/>
              </a:rPr>
              <a:t>+ NVIDIA </a:t>
            </a:r>
            <a:r>
              <a:rPr lang="en-US" dirty="0" err="1">
                <a:sym typeface="Wingdings" panose="05000000000000000000" pitchFamily="2" charset="2"/>
              </a:rPr>
              <a:t>Quadro</a:t>
            </a:r>
            <a:r>
              <a:rPr lang="en-US" dirty="0">
                <a:sym typeface="Wingdings" panose="05000000000000000000" pitchFamily="2" charset="2"/>
              </a:rPr>
              <a:t> K5000 GPU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a few seconds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677" y="3829050"/>
            <a:ext cx="6250646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on Samsung Galaxy S4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device</a:t>
            </a:r>
          </a:p>
          <a:p>
            <a:pPr lvl="1"/>
            <a:r>
              <a:rPr lang="en-US" dirty="0" smtClean="0"/>
              <a:t>Samsung Galaxy S4 (2013)</a:t>
            </a:r>
          </a:p>
          <a:p>
            <a:pPr lvl="2"/>
            <a:r>
              <a:rPr lang="en-US" dirty="0"/>
              <a:t>Quad-core Snapdragon </a:t>
            </a:r>
            <a:r>
              <a:rPr lang="en-US" dirty="0" smtClean="0"/>
              <a:t>600 (1.9GHz)</a:t>
            </a:r>
          </a:p>
          <a:p>
            <a:pPr lvl="2"/>
            <a:r>
              <a:rPr lang="en-US" dirty="0" err="1" smtClean="0"/>
              <a:t>Adreno</a:t>
            </a:r>
            <a:r>
              <a:rPr lang="en-US" dirty="0" smtClean="0"/>
              <a:t> 320 GPU, 2G LPDDR3</a:t>
            </a:r>
          </a:p>
          <a:p>
            <a:pPr lvl="2"/>
            <a:r>
              <a:rPr lang="en-US" dirty="0" smtClean="0"/>
              <a:t>5” AMOLED display</a:t>
            </a:r>
          </a:p>
          <a:p>
            <a:pPr lvl="1"/>
            <a:r>
              <a:rPr lang="en-US" dirty="0" smtClean="0"/>
              <a:t>Power consumption trace</a:t>
            </a:r>
          </a:p>
          <a:p>
            <a:pPr lvl="2"/>
            <a:r>
              <a:rPr lang="en-US" dirty="0" smtClean="0"/>
              <a:t>Accurate break-down measurement is not possible</a:t>
            </a:r>
          </a:p>
          <a:p>
            <a:pPr lvl="2"/>
            <a:r>
              <a:rPr lang="en-US" dirty="0" smtClean="0"/>
              <a:t>Obtain from another work studying this device [Chen’13]</a:t>
            </a:r>
          </a:p>
          <a:p>
            <a:pPr lvl="1"/>
            <a:r>
              <a:rPr lang="en-US" dirty="0" smtClean="0"/>
              <a:t>A simplified model of Galaxy S4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5024"/>
          <a:stretch/>
        </p:blipFill>
        <p:spPr>
          <a:xfrm>
            <a:off x="1905000" y="4165600"/>
            <a:ext cx="53340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25" y="4914900"/>
            <a:ext cx="5394960" cy="191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Skin Temperature Setpoint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660775" cy="5135563"/>
          </a:xfrm>
        </p:spPr>
        <p:txBody>
          <a:bodyPr/>
          <a:lstStyle/>
          <a:p>
            <a:r>
              <a:rPr lang="en-US" dirty="0" smtClean="0"/>
              <a:t>Thermal management</a:t>
            </a:r>
          </a:p>
          <a:p>
            <a:pPr lvl="1"/>
            <a:r>
              <a:rPr lang="en-US" dirty="0" smtClean="0"/>
              <a:t>CPU, GPU, memory frequency throttling</a:t>
            </a:r>
          </a:p>
          <a:p>
            <a:pPr lvl="1"/>
            <a:r>
              <a:rPr lang="en-US" dirty="0" smtClean="0"/>
              <a:t>A feedback control with a </a:t>
            </a:r>
            <a:r>
              <a:rPr lang="en-US" i="1" dirty="0" smtClean="0"/>
              <a:t>skin temperature setpoint</a:t>
            </a:r>
          </a:p>
          <a:p>
            <a:pPr marL="1028700" lvl="2"/>
            <a:r>
              <a:rPr lang="en-US" sz="1800" dirty="0" smtClean="0"/>
              <a:t>We observe frequency </a:t>
            </a:r>
            <a:r>
              <a:rPr lang="en-US" sz="1800" dirty="0" smtClean="0"/>
              <a:t>drops </a:t>
            </a:r>
            <a:r>
              <a:rPr lang="en-US" sz="1800" dirty="0" smtClean="0"/>
              <a:t>at 45˚C skin temperature</a:t>
            </a:r>
          </a:p>
          <a:p>
            <a:pPr marL="1028700" lvl="2"/>
            <a:r>
              <a:rPr lang="en-US" sz="1800" i="1" dirty="0" smtClean="0"/>
              <a:t>AP junction temperature is 62.5˚C at that time</a:t>
            </a:r>
          </a:p>
          <a:p>
            <a:pPr marL="1028700" lvl="2"/>
            <a:r>
              <a:rPr lang="en-US" sz="1800" dirty="0" smtClean="0"/>
              <a:t>Throttling invoked by skin temperature thermal governor</a:t>
            </a:r>
            <a:endParaRPr lang="en-US" sz="1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975" y="914400"/>
            <a:ext cx="5026025" cy="389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74638"/>
            <a:ext cx="8724900" cy="804862"/>
          </a:xfrm>
        </p:spPr>
        <p:txBody>
          <a:bodyPr/>
          <a:lstStyle/>
          <a:p>
            <a:r>
              <a:rPr lang="en-US" dirty="0" smtClean="0"/>
              <a:t>Effect of Device Material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also study the impact of material composition of</a:t>
            </a:r>
          </a:p>
          <a:p>
            <a:pPr lvl="1"/>
            <a:r>
              <a:rPr lang="en-US" dirty="0" smtClean="0"/>
              <a:t>Exterior case</a:t>
            </a:r>
          </a:p>
          <a:p>
            <a:pPr lvl="2"/>
            <a:r>
              <a:rPr lang="en-US" dirty="0" smtClean="0"/>
              <a:t>Galaxy S4 uses plastic case</a:t>
            </a:r>
          </a:p>
          <a:p>
            <a:pPr lvl="1"/>
            <a:r>
              <a:rPr lang="en-US" dirty="0" smtClean="0"/>
              <a:t>Thermal pad</a:t>
            </a:r>
          </a:p>
          <a:p>
            <a:pPr lvl="2"/>
            <a:r>
              <a:rPr lang="en-US" dirty="0" smtClean="0"/>
              <a:t>A thermal pad is placed on top of AP package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906712"/>
            <a:ext cx="63246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 implemented Therminator</a:t>
            </a:r>
          </a:p>
          <a:p>
            <a:pPr lvl="1"/>
            <a:r>
              <a:rPr lang="en-US" sz="1800" dirty="0" smtClean="0"/>
              <a:t>A thermal simulator producing accurate temperature maps for entire smartphones with a fast runtime</a:t>
            </a:r>
          </a:p>
          <a:p>
            <a:pPr lvl="1"/>
            <a:r>
              <a:rPr lang="en-US" sz="1800" dirty="0" smtClean="0"/>
              <a:t>Public available at </a:t>
            </a:r>
            <a:r>
              <a:rPr lang="en-US" sz="1800" dirty="0">
                <a:hlinkClick r:id="rId2"/>
              </a:rPr>
              <a:t>http://atrak.usc.edu/downloads/packages</a:t>
            </a:r>
            <a:r>
              <a:rPr lang="en-US" sz="1800" dirty="0" smtClean="0">
                <a:hlinkClick r:id="rId2"/>
              </a:rPr>
              <a:t>/</a:t>
            </a:r>
            <a:r>
              <a:rPr lang="en-US" sz="1800" dirty="0" smtClean="0"/>
              <a:t> </a:t>
            </a:r>
          </a:p>
          <a:p>
            <a:r>
              <a:rPr lang="en-US" sz="2000" dirty="0" smtClean="0"/>
              <a:t>Therminator is based on</a:t>
            </a:r>
          </a:p>
          <a:p>
            <a:pPr lvl="1"/>
            <a:r>
              <a:rPr lang="en-US" sz="1800" dirty="0" smtClean="0"/>
              <a:t>Compact thermal modeling</a:t>
            </a:r>
          </a:p>
          <a:p>
            <a:r>
              <a:rPr lang="en-US" sz="2000" dirty="0" smtClean="0"/>
              <a:t>Therminator is validated against CFD tools</a:t>
            </a:r>
          </a:p>
          <a:p>
            <a:pPr lvl="1"/>
            <a:r>
              <a:rPr lang="en-US" sz="1800" dirty="0" smtClean="0"/>
              <a:t>Accurate</a:t>
            </a:r>
          </a:p>
          <a:p>
            <a:pPr lvl="1"/>
            <a:r>
              <a:rPr lang="en-US" sz="1800" dirty="0" smtClean="0"/>
              <a:t>Fast runtime</a:t>
            </a:r>
          </a:p>
          <a:p>
            <a:pPr lvl="2"/>
            <a:r>
              <a:rPr lang="en-US" sz="1600" dirty="0" smtClean="0"/>
              <a:t>GPU acceleration</a:t>
            </a:r>
          </a:p>
          <a:p>
            <a:r>
              <a:rPr lang="en-US" sz="2000" dirty="0" smtClean="0"/>
              <a:t>Case study on Samsung Galaxy S4</a:t>
            </a:r>
          </a:p>
          <a:p>
            <a:pPr lvl="1"/>
            <a:r>
              <a:rPr lang="en-US" sz="1800" dirty="0" smtClean="0"/>
              <a:t>Linear </a:t>
            </a:r>
            <a:r>
              <a:rPr lang="en-US" sz="1800" dirty="0" smtClean="0"/>
              <a:t>relationship: performance </a:t>
            </a:r>
            <a:r>
              <a:rPr lang="en-US" sz="1800" dirty="0" smtClean="0"/>
              <a:t>vs </a:t>
            </a:r>
            <a:r>
              <a:rPr lang="en-US" sz="1800" i="1" dirty="0" err="1" smtClean="0"/>
              <a:t>T</a:t>
            </a:r>
            <a:r>
              <a:rPr lang="en-US" sz="1800" i="1" baseline="-25000" dirty="0" err="1" smtClean="0"/>
              <a:t>skin,set</a:t>
            </a:r>
            <a:endParaRPr lang="en-US" sz="1800" i="1" baseline="-25000" dirty="0" smtClean="0"/>
          </a:p>
          <a:p>
            <a:pPr lvl="1"/>
            <a:r>
              <a:rPr lang="en-US" sz="1800" dirty="0" smtClean="0"/>
              <a:t>To achieve higher performance</a:t>
            </a:r>
          </a:p>
          <a:p>
            <a:pPr lvl="2"/>
            <a:r>
              <a:rPr lang="en-US" sz="1600" dirty="0" smtClean="0"/>
              <a:t>High </a:t>
            </a:r>
            <a:r>
              <a:rPr lang="en-US" sz="1600" dirty="0" smtClean="0"/>
              <a:t>thermal conductive </a:t>
            </a:r>
            <a:r>
              <a:rPr lang="en-US" sz="1600" dirty="0" smtClean="0"/>
              <a:t>material for cases</a:t>
            </a:r>
            <a:endParaRPr lang="en-US" sz="1600" dirty="0" smtClean="0"/>
          </a:p>
          <a:p>
            <a:pPr lvl="2"/>
            <a:r>
              <a:rPr lang="en-US" sz="1600" dirty="0" smtClean="0"/>
              <a:t>Low </a:t>
            </a:r>
            <a:r>
              <a:rPr lang="en-US" sz="1600" dirty="0" smtClean="0"/>
              <a:t>thermal conductive </a:t>
            </a:r>
            <a:r>
              <a:rPr lang="en-US" sz="1600" dirty="0" smtClean="0"/>
              <a:t>material for the thermal pad</a:t>
            </a:r>
          </a:p>
          <a:p>
            <a:r>
              <a:rPr lang="en-US" sz="2000" dirty="0" smtClean="0"/>
              <a:t>Thank you for your attention!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9177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on Samsung Galaxy S4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4337"/>
            <a:ext cx="8686800" cy="5480263"/>
          </a:xfrm>
        </p:spPr>
        <p:txBody>
          <a:bodyPr/>
          <a:lstStyle/>
          <a:p>
            <a:pPr marL="285750" lvl="1"/>
            <a:r>
              <a:rPr lang="en-US" i="1" dirty="0" smtClean="0"/>
              <a:t>Considers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leak</a:t>
            </a:r>
            <a:r>
              <a:rPr lang="en-US" dirty="0" smtClean="0"/>
              <a:t> </a:t>
            </a:r>
            <a:r>
              <a:rPr lang="en-US" dirty="0"/>
              <a:t>vs </a:t>
            </a:r>
            <a:r>
              <a:rPr lang="en-US" i="1" dirty="0"/>
              <a:t>T</a:t>
            </a:r>
            <a:endParaRPr lang="en-US" dirty="0" smtClean="0"/>
          </a:p>
          <a:p>
            <a:pPr marL="285750" lvl="1"/>
            <a:r>
              <a:rPr lang="en-US" dirty="0" smtClean="0">
                <a:solidFill>
                  <a:srgbClr val="FFC000"/>
                </a:solidFill>
              </a:rPr>
              <a:t>Linear</a:t>
            </a:r>
            <a:r>
              <a:rPr lang="en-US" dirty="0" smtClean="0"/>
              <a:t> </a:t>
            </a:r>
            <a:r>
              <a:rPr lang="en-US" dirty="0" err="1" smtClean="0"/>
              <a:t>perf</a:t>
            </a:r>
            <a:r>
              <a:rPr lang="en-US" dirty="0" smtClean="0"/>
              <a:t> vs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skin,set</a:t>
            </a:r>
            <a:endParaRPr lang="en-US" dirty="0" smtClean="0"/>
          </a:p>
          <a:p>
            <a:pPr marL="285750" lvl="1"/>
            <a:r>
              <a:rPr lang="en-US" i="1" dirty="0" smtClean="0">
                <a:solidFill>
                  <a:srgbClr val="FFC000"/>
                </a:solidFill>
              </a:rPr>
              <a:t>Lower thermal conductive</a:t>
            </a:r>
            <a:br>
              <a:rPr lang="en-US" i="1" dirty="0" smtClean="0">
                <a:solidFill>
                  <a:srgbClr val="FFC000"/>
                </a:solidFill>
              </a:rPr>
            </a:br>
            <a:r>
              <a:rPr lang="en-US" i="1" dirty="0" smtClean="0">
                <a:solidFill>
                  <a:srgbClr val="FFC000"/>
                </a:solidFill>
              </a:rPr>
              <a:t>thermal pad is better!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4503" y="2492005"/>
          <a:ext cx="4167601" cy="1778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Visio" r:id="rId3" imgW="7477041" imgH="3190943" progId="Visio.Drawing.15">
                  <p:embed/>
                </p:oleObj>
              </mc:Choice>
              <mc:Fallback>
                <p:oleObj name="Visio" r:id="rId3" imgW="7477041" imgH="31909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503" y="2492005"/>
                        <a:ext cx="4167601" cy="177853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296956" y="1079366"/>
              <a:ext cx="4724400" cy="3309176"/>
            </p:xfrm>
            <a:graphic>
              <a:graphicData uri="http://schemas.openxmlformats.org/drawingml/2006/table">
                <a:tbl>
                  <a:tblPr firstRow="1" firstCol="1" bandRow="1">
                    <a:tableStyleId>{00A15C55-8517-42AA-B614-E9B94910E393}</a:tableStyleId>
                  </a:tblPr>
                  <a:tblGrid>
                    <a:gridCol w="941379"/>
                    <a:gridCol w="788130"/>
                    <a:gridCol w="788130"/>
                    <a:gridCol w="735587"/>
                    <a:gridCol w="735587"/>
                    <a:gridCol w="735587"/>
                  </a:tblGrid>
                  <a:tr h="175483">
                    <a:tc row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FFFF00"/>
                              </a:solidFill>
                              <a:effectLst/>
                            </a:rPr>
                            <a:t>Method</a:t>
                          </a:r>
                          <a:endParaRPr lang="en-US" sz="1200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rgbClr val="FFFF00"/>
                              </a:solidFill>
                              <a:effectLst/>
                            </a:rPr>
                            <a:t>Temperature (˚C)</a:t>
                          </a:r>
                          <a:endParaRPr lang="en-US" sz="120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FFFF00"/>
                              </a:solidFill>
                              <a:effectLst/>
                            </a:rPr>
                            <a:t>Power (W)</a:t>
                          </a:r>
                          <a:endParaRPr lang="en-US" sz="1200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19205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𝒋𝒖𝒏𝒄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𝒔𝒌𝒊𝒏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𝑨𝑷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>
                              <a:effectLst/>
                            </a:rPr>
                            <a:t>*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𝑨𝑷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𝒍𝒆𝒂𝒌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𝑨𝑷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2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𝒅𝒚𝒏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75483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solidFill>
                                <a:srgbClr val="FFFF00"/>
                              </a:solidFill>
                              <a:effectLst/>
                            </a:rPr>
                            <a:t>ThM</a:t>
                          </a:r>
                          <a:endParaRPr lang="en-US" sz="1200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>
                              <a:effectLst/>
                            </a:rPr>
                            <a:t>62.5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>
                              <a:effectLst/>
                            </a:rPr>
                            <a:t>44.8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>
                              <a:effectLst/>
                            </a:rPr>
                            <a:t>2.20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>
                              <a:effectLst/>
                            </a:rPr>
                            <a:t>0.15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>
                              <a:effectLst/>
                            </a:rPr>
                            <a:t>2.05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75483">
                    <a:tc rowSpan="15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FFFF00"/>
                              </a:solidFill>
                              <a:effectLst/>
                            </a:rPr>
                            <a:t>Therminator</a:t>
                          </a:r>
                          <a:endParaRPr lang="en-US" sz="1200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69.9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49.2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2.64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2.44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7548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68.1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48.2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2.53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0.19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2.34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7548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66.2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47.2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2.42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0.18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2.24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7548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64.3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46.2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2.31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2.15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7548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>
                              <a:effectLst/>
                            </a:rPr>
                            <a:t>62.4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>
                              <a:effectLst/>
                            </a:rPr>
                            <a:t>45.1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>
                              <a:effectLst/>
                            </a:rPr>
                            <a:t>2.20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>
                              <a:effectLst/>
                            </a:rPr>
                            <a:t>0.15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>
                              <a:effectLst/>
                            </a:rPr>
                            <a:t>2.05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7548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60.6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44.2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2.09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1.95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7548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58.7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43.1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1.98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1.84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7548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56.8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42.4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1.87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1.74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7548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54.9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41.1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1.76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1.64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7548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53.1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40.1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1.65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7548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51.2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39.1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1.54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1.43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7548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49.3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38.1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1.43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1.33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7548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47.5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37.1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1.32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1.22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7548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45.6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36.1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1.21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1.11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7548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43.7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35.1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1.10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1.00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296956" y="1079366"/>
              <a:ext cx="4724400" cy="3309176"/>
            </p:xfrm>
            <a:graphic>
              <a:graphicData uri="http://schemas.openxmlformats.org/drawingml/2006/table">
                <a:tbl>
                  <a:tblPr firstRow="1" firstCol="1" bandRow="1">
                    <a:tableStyleId>{00A15C55-8517-42AA-B614-E9B94910E393}</a:tableStyleId>
                  </a:tblPr>
                  <a:tblGrid>
                    <a:gridCol w="941379"/>
                    <a:gridCol w="788130"/>
                    <a:gridCol w="788130"/>
                    <a:gridCol w="735587"/>
                    <a:gridCol w="735587"/>
                    <a:gridCol w="735587"/>
                  </a:tblGrid>
                  <a:tr h="182880">
                    <a:tc row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FFFF00"/>
                              </a:solidFill>
                              <a:effectLst/>
                            </a:rPr>
                            <a:t>Method</a:t>
                          </a:r>
                          <a:endParaRPr lang="en-US" sz="1200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 anchor="ctr"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solidFill>
                                <a:srgbClr val="FFFF00"/>
                              </a:solidFill>
                              <a:effectLst/>
                            </a:rPr>
                            <a:t>Temperature (˚C)</a:t>
                          </a:r>
                          <a:endParaRPr lang="en-US" sz="120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FFFF00"/>
                              </a:solidFill>
                              <a:effectLst/>
                            </a:rPr>
                            <a:t>Power (W)</a:t>
                          </a:r>
                          <a:endParaRPr lang="en-US" sz="1200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20021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415" marR="18415" marT="0" marB="0" anchor="ctr">
                        <a:blipFill rotWithShape="0">
                          <a:blip r:embed="rId6"/>
                          <a:stretch>
                            <a:fillRect l="-120930" t="-118182" r="-385271" b="-1496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415" marR="18415" marT="0" marB="0" anchor="ctr">
                        <a:blipFill rotWithShape="0">
                          <a:blip r:embed="rId6"/>
                          <a:stretch>
                            <a:fillRect l="-219231" t="-118182" r="-282308" b="-1496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415" marR="18415" marT="0" marB="0" anchor="ctr">
                        <a:blipFill rotWithShape="0">
                          <a:blip r:embed="rId6"/>
                          <a:stretch>
                            <a:fillRect l="-345833" t="-118182" r="-205833" b="-1496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415" marR="18415" marT="0" marB="0">
                        <a:blipFill rotWithShape="0">
                          <a:blip r:embed="rId6"/>
                          <a:stretch>
                            <a:fillRect l="-442149" t="-118182" r="-104132" b="-14969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8415" marR="18415" marT="0" marB="0">
                        <a:blipFill rotWithShape="0">
                          <a:blip r:embed="rId6"/>
                          <a:stretch>
                            <a:fillRect l="-542149" t="-118182" r="-4132" b="-1496970"/>
                          </a:stretch>
                        </a:blipFill>
                      </a:tcPr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 err="1">
                              <a:solidFill>
                                <a:srgbClr val="FFFF00"/>
                              </a:solidFill>
                              <a:effectLst/>
                            </a:rPr>
                            <a:t>ThM</a:t>
                          </a:r>
                          <a:endParaRPr lang="en-US" sz="1200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>
                              <a:effectLst/>
                            </a:rPr>
                            <a:t>62.5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>
                              <a:effectLst/>
                            </a:rPr>
                            <a:t>44.8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>
                              <a:effectLst/>
                            </a:rPr>
                            <a:t>2.20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>
                              <a:effectLst/>
                            </a:rPr>
                            <a:t>0.15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>
                              <a:effectLst/>
                            </a:rPr>
                            <a:t>2.05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82880">
                    <a:tc rowSpan="15"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rgbClr val="FFFF00"/>
                              </a:solidFill>
                              <a:effectLst/>
                            </a:rPr>
                            <a:t>Therminator</a:t>
                          </a:r>
                          <a:endParaRPr lang="en-US" sz="1200" dirty="0">
                            <a:solidFill>
                              <a:srgbClr val="FFFF00"/>
                            </a:solidFill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69.9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49.2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2.64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0.20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2.44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828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68.1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48.2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2.53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0.19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2.34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828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66.2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47.2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2.42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0.18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2.24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828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64.3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46.2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2.31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2.15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828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>
                              <a:effectLst/>
                            </a:rPr>
                            <a:t>62.4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>
                              <a:effectLst/>
                            </a:rPr>
                            <a:t>45.1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>
                              <a:effectLst/>
                            </a:rPr>
                            <a:t>2.20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>
                              <a:effectLst/>
                            </a:rPr>
                            <a:t>0.15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u="sng">
                              <a:effectLst/>
                            </a:rPr>
                            <a:t>2.05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828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60.6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44.2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2.09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1.95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828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58.7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43.1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1.98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1.84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828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56.8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42.4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1.87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1.74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828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54.9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41.1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1.76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1.64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828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53.1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40.1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1.65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1.54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828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51.2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39.1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1.54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1.43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828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49.3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38.1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1.43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1.33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828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47.5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37.1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1.32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1.22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828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45.6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36.1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1.21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1.11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  <a:tr h="18288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43.7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35.1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1.10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0.10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  <a:tc>
                      <a:txBody>
                        <a:bodyPr/>
                        <a:lstStyle/>
                        <a:p>
                          <a:pPr marL="0" marR="0" indent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1.00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18415" marR="18415" marT="0" marB="0"/>
                    </a:tc>
                  </a:tr>
                </a:tbl>
              </a:graphicData>
            </a:graphic>
          </p:graphicFrame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t="4018" r="3221" b="4853"/>
          <a:stretch/>
        </p:blipFill>
        <p:spPr bwMode="auto">
          <a:xfrm>
            <a:off x="0" y="4511835"/>
            <a:ext cx="4449008" cy="22295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2939"/>
          <a:stretch/>
        </p:blipFill>
        <p:spPr bwMode="auto">
          <a:xfrm>
            <a:off x="4449008" y="4594172"/>
            <a:ext cx="4682292" cy="2147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921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Thermal challenge for smartphones</a:t>
            </a:r>
          </a:p>
          <a:p>
            <a:pPr lvl="1"/>
            <a:r>
              <a:rPr lang="en-US" dirty="0" smtClean="0"/>
              <a:t>Design time thermal simulator</a:t>
            </a:r>
          </a:p>
          <a:p>
            <a:r>
              <a:rPr lang="en-US" dirty="0" smtClean="0"/>
              <a:t>Therminator</a:t>
            </a:r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Compact thermal modeling</a:t>
            </a:r>
          </a:p>
          <a:p>
            <a:pPr lvl="1"/>
            <a:r>
              <a:rPr lang="en-US" dirty="0" smtClean="0"/>
              <a:t>Temperature results validation</a:t>
            </a:r>
          </a:p>
          <a:p>
            <a:pPr lvl="1"/>
            <a:r>
              <a:rPr lang="en-US" dirty="0" smtClean="0"/>
              <a:t>Parallel </a:t>
            </a:r>
            <a:r>
              <a:rPr lang="en-US" dirty="0" smtClean="0"/>
              <a:t>computing feature</a:t>
            </a:r>
          </a:p>
          <a:p>
            <a:r>
              <a:rPr lang="en-US" dirty="0" smtClean="0"/>
              <a:t>Case study on Samsung Galaxy S4</a:t>
            </a:r>
          </a:p>
          <a:p>
            <a:pPr lvl="1"/>
            <a:r>
              <a:rPr lang="en-US" dirty="0" smtClean="0"/>
              <a:t>Impact of skin temperature setpoint</a:t>
            </a:r>
          </a:p>
          <a:p>
            <a:pPr lvl="1"/>
            <a:r>
              <a:rPr lang="en-US" dirty="0" smtClean="0"/>
              <a:t>Impact of thermal characteristics of materials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888" y="1765300"/>
            <a:ext cx="2756211" cy="332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Smartphones are getting </a:t>
            </a:r>
            <a:r>
              <a:rPr lang="en-US" dirty="0" smtClean="0">
                <a:solidFill>
                  <a:srgbClr val="C00000"/>
                </a:solidFill>
              </a:rPr>
              <a:t>“</a:t>
            </a:r>
            <a:r>
              <a:rPr lang="en-US" i="1" dirty="0" smtClean="0">
                <a:solidFill>
                  <a:srgbClr val="C00000"/>
                </a:solidFill>
              </a:rPr>
              <a:t>hot”</a:t>
            </a:r>
          </a:p>
          <a:p>
            <a:pPr lvl="1"/>
            <a:r>
              <a:rPr lang="en-US" dirty="0" smtClean="0"/>
              <a:t>Not only the popularity, but also the temperature</a:t>
            </a:r>
          </a:p>
          <a:p>
            <a:pPr lvl="1"/>
            <a:r>
              <a:rPr lang="en-US" dirty="0" smtClean="0"/>
              <a:t>Higher </a:t>
            </a:r>
            <a:r>
              <a:rPr lang="en-US" dirty="0"/>
              <a:t>power </a:t>
            </a:r>
            <a:r>
              <a:rPr lang="en-US" dirty="0" smtClean="0"/>
              <a:t>density</a:t>
            </a:r>
            <a:endParaRPr lang="en-US" dirty="0"/>
          </a:p>
          <a:p>
            <a:pPr lvl="1"/>
            <a:r>
              <a:rPr lang="en-US" dirty="0" smtClean="0"/>
              <a:t>Smaller physical size</a:t>
            </a:r>
          </a:p>
          <a:p>
            <a:pPr lvl="2"/>
            <a:r>
              <a:rPr lang="en-US" dirty="0" smtClean="0"/>
              <a:t>Components </a:t>
            </a:r>
            <a:r>
              <a:rPr lang="en-US" dirty="0"/>
              <a:t>are close to each other</a:t>
            </a:r>
          </a:p>
          <a:p>
            <a:pPr lvl="2"/>
            <a:r>
              <a:rPr lang="en-US" dirty="0"/>
              <a:t>No active cooling mechanism</a:t>
            </a:r>
          </a:p>
          <a:p>
            <a:r>
              <a:rPr lang="en-US" dirty="0"/>
              <a:t>Thermal </a:t>
            </a:r>
            <a:r>
              <a:rPr lang="en-US" dirty="0" smtClean="0"/>
              <a:t>challenges</a:t>
            </a:r>
            <a:endParaRPr lang="en-US" dirty="0"/>
          </a:p>
          <a:p>
            <a:pPr lvl="1"/>
            <a:r>
              <a:rPr lang="en-US" dirty="0" smtClean="0"/>
              <a:t>Conventional thermal constraint</a:t>
            </a:r>
          </a:p>
          <a:p>
            <a:pPr lvl="2"/>
            <a:r>
              <a:rPr lang="en-US" dirty="0" smtClean="0"/>
              <a:t>Maximum junction temperature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j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Application processor is the major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heat </a:t>
            </a:r>
            <a:r>
              <a:rPr lang="en-US" dirty="0"/>
              <a:t>generator in the mobile device</a:t>
            </a:r>
          </a:p>
          <a:p>
            <a:pPr lvl="2"/>
            <a:r>
              <a:rPr lang="en-US" dirty="0"/>
              <a:t>Typical critical </a:t>
            </a:r>
            <a:r>
              <a:rPr lang="en-US" dirty="0" smtClean="0"/>
              <a:t>temperature as </a:t>
            </a:r>
            <a:r>
              <a:rPr lang="en-US" dirty="0"/>
              <a:t>high as </a:t>
            </a:r>
            <a:r>
              <a:rPr lang="en-US" dirty="0" smtClean="0"/>
              <a:t>85 </a:t>
            </a:r>
            <a:r>
              <a:rPr lang="en-US" dirty="0"/>
              <a:t>~ 100˚C</a:t>
            </a:r>
          </a:p>
          <a:p>
            <a:pPr lvl="2"/>
            <a:r>
              <a:rPr lang="en-US" dirty="0" smtClean="0"/>
              <a:t>High die temperature</a:t>
            </a:r>
          </a:p>
          <a:p>
            <a:pPr lvl="3"/>
            <a:r>
              <a:rPr lang="en-US" dirty="0" smtClean="0"/>
              <a:t>High leakage, fast aging, etc.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 new thermal constraint 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1894" y="54102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Breakdown of Samsung Galaxy S3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2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.bestofmicro.com/E/9/334881/original/transformerpad_therma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615" y="990600"/>
            <a:ext cx="4127685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Thermal Challenge Smartphones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35563"/>
          </a:xfrm>
        </p:spPr>
        <p:txBody>
          <a:bodyPr/>
          <a:lstStyle/>
          <a:p>
            <a:r>
              <a:rPr lang="en-US" dirty="0" smtClean="0"/>
              <a:t>Thermal challenge, cont’d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 new thermal constraint </a:t>
            </a:r>
            <a:endParaRPr lang="en-US" dirty="0" smtClean="0">
              <a:solidFill>
                <a:srgbClr val="C00000"/>
              </a:solidFill>
            </a:endParaRPr>
          </a:p>
          <a:p>
            <a:pPr lvl="2"/>
            <a:r>
              <a:rPr lang="en-US" dirty="0" smtClean="0"/>
              <a:t>Maximum </a:t>
            </a:r>
            <a:r>
              <a:rPr lang="en-US" dirty="0"/>
              <a:t>skin temperature</a:t>
            </a:r>
          </a:p>
          <a:p>
            <a:pPr lvl="2"/>
            <a:r>
              <a:rPr lang="en-US" dirty="0"/>
              <a:t>Skin temperature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hotspot temperature </a:t>
            </a:r>
            <a:r>
              <a:rPr lang="en-US" dirty="0" smtClean="0"/>
              <a:t>on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surface of mobile devices</a:t>
            </a:r>
          </a:p>
          <a:p>
            <a:pPr lvl="2"/>
            <a:r>
              <a:rPr lang="en-US" dirty="0"/>
              <a:t>Typical critical </a:t>
            </a:r>
            <a:r>
              <a:rPr lang="en-US" dirty="0" smtClean="0"/>
              <a:t>temperature </a:t>
            </a:r>
          </a:p>
          <a:p>
            <a:pPr lvl="3"/>
            <a:r>
              <a:rPr lang="en-US" dirty="0" smtClean="0"/>
              <a:t>45</a:t>
            </a:r>
            <a:r>
              <a:rPr lang="en-US" dirty="0"/>
              <a:t>˚C</a:t>
            </a:r>
          </a:p>
          <a:p>
            <a:pPr lvl="2"/>
            <a:r>
              <a:rPr lang="en-US" dirty="0" smtClean="0"/>
              <a:t>High skin temperature</a:t>
            </a:r>
          </a:p>
          <a:p>
            <a:pPr lvl="3"/>
            <a:r>
              <a:rPr lang="en-US" dirty="0" smtClean="0"/>
              <a:t>Bad user experience, or even burn users</a:t>
            </a:r>
          </a:p>
          <a:p>
            <a:pPr lvl="1"/>
            <a:r>
              <a:rPr lang="en-US" dirty="0"/>
              <a:t>Apple </a:t>
            </a:r>
            <a:r>
              <a:rPr lang="en-US" dirty="0" smtClean="0"/>
              <a:t>iPad3 </a:t>
            </a:r>
            <a:r>
              <a:rPr lang="en-US" dirty="0"/>
              <a:t>hits </a:t>
            </a:r>
            <a:r>
              <a:rPr lang="en-US" dirty="0" smtClean="0"/>
              <a:t>46.7˚C !! – by </a:t>
            </a:r>
            <a:r>
              <a:rPr lang="en-US" dirty="0" smtClean="0"/>
              <a:t>consumer </a:t>
            </a:r>
            <a:r>
              <a:rPr lang="en-US" dirty="0" smtClean="0"/>
              <a:t>r</a:t>
            </a:r>
            <a:r>
              <a:rPr lang="en-US" dirty="0" smtClean="0"/>
              <a:t>eports</a:t>
            </a:r>
            <a:endParaRPr lang="en-US" dirty="0"/>
          </a:p>
          <a:p>
            <a:pPr lvl="1"/>
            <a:r>
              <a:rPr lang="en-US" dirty="0" smtClean="0"/>
              <a:t>Modern smartphone manufacturers put a lot of efforts on improving the thermal design</a:t>
            </a:r>
          </a:p>
          <a:p>
            <a:pPr lvl="2"/>
            <a:r>
              <a:rPr lang="en-US" dirty="0" smtClean="0"/>
              <a:t>Determine the most appropriate location, size, material composition of thermal pads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86500" y="3940175"/>
            <a:ext cx="285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Thermal images of Asus Transformer TF300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7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Time Thermal Simulator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good thermal simulator at the design time</a:t>
            </a:r>
          </a:p>
          <a:p>
            <a:pPr lvl="1"/>
            <a:r>
              <a:rPr lang="en-US" dirty="0" smtClean="0"/>
              <a:t>Generate </a:t>
            </a:r>
            <a:r>
              <a:rPr lang="en-US" dirty="0" smtClean="0"/>
              <a:t>temperature maps </a:t>
            </a:r>
            <a:r>
              <a:rPr lang="en-US" dirty="0" smtClean="0"/>
              <a:t>for different components in mobile devices</a:t>
            </a:r>
          </a:p>
          <a:p>
            <a:pPr lvl="2"/>
            <a:r>
              <a:rPr lang="en-US" dirty="0" smtClean="0"/>
              <a:t>Application processor, front screen, rear case, battery, etc.</a:t>
            </a:r>
          </a:p>
          <a:p>
            <a:pPr lvl="1"/>
            <a:r>
              <a:rPr lang="en-US" dirty="0" smtClean="0"/>
              <a:t>Optimize the thermal path design</a:t>
            </a:r>
          </a:p>
          <a:p>
            <a:pPr lvl="2"/>
            <a:r>
              <a:rPr lang="en-US" dirty="0" smtClean="0"/>
              <a:t>Material composition, 3D layout, etc.</a:t>
            </a:r>
          </a:p>
          <a:p>
            <a:pPr lvl="1"/>
            <a:r>
              <a:rPr lang="en-US" dirty="0" smtClean="0"/>
              <a:t>Optimize the thermal management policy</a:t>
            </a:r>
          </a:p>
          <a:p>
            <a:pPr lvl="2"/>
            <a:r>
              <a:rPr lang="en-US" dirty="0" smtClean="0"/>
              <a:t>Control setpoint, control step-size, etc.</a:t>
            </a:r>
          </a:p>
          <a:p>
            <a:r>
              <a:rPr lang="en-US" dirty="0" smtClean="0"/>
              <a:t>Computational </a:t>
            </a:r>
            <a:r>
              <a:rPr lang="en-US" dirty="0" smtClean="0"/>
              <a:t>Fluid Dynamics (CFD) tool</a:t>
            </a:r>
          </a:p>
          <a:p>
            <a:pPr lvl="1"/>
            <a:r>
              <a:rPr lang="en-US" dirty="0" smtClean="0"/>
              <a:t>Expensive license</a:t>
            </a:r>
          </a:p>
          <a:p>
            <a:pPr lvl="1"/>
            <a:r>
              <a:rPr lang="en-US" dirty="0" smtClean="0"/>
              <a:t>Slow for large input size</a:t>
            </a:r>
          </a:p>
          <a:p>
            <a:r>
              <a:rPr lang="en-US" u="sng" dirty="0" smtClean="0"/>
              <a:t>Develop </a:t>
            </a:r>
            <a:r>
              <a:rPr lang="en-US" u="sng" dirty="0" smtClean="0"/>
              <a:t>a compact and </a:t>
            </a:r>
            <a:r>
              <a:rPr lang="en-US" u="sng" dirty="0" err="1" smtClean="0"/>
              <a:t>integratable</a:t>
            </a:r>
            <a:r>
              <a:rPr lang="en-US" u="sng" dirty="0" smtClean="0"/>
              <a:t> </a:t>
            </a:r>
            <a:r>
              <a:rPr lang="en-US" u="sng" dirty="0" smtClean="0"/>
              <a:t>tool</a:t>
            </a:r>
          </a:p>
          <a:p>
            <a:pPr lvl="1"/>
            <a:r>
              <a:rPr lang="en-US" dirty="0" smtClean="0"/>
              <a:t>Compact thermal modeling</a:t>
            </a:r>
          </a:p>
          <a:p>
            <a:pPr lvl="1"/>
            <a:r>
              <a:rPr lang="en-US" dirty="0" smtClean="0"/>
              <a:t>Easy to integrate with other performance simulators</a:t>
            </a:r>
          </a:p>
        </p:txBody>
      </p:sp>
    </p:spTree>
    <p:extLst>
      <p:ext uri="{BB962C8B-B14F-4D97-AF65-F5344CB8AC3E}">
        <p14:creationId xmlns:p14="http://schemas.microsoft.com/office/powerpoint/2010/main" val="232663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0" y="3571081"/>
            <a:ext cx="5669280" cy="2793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Therminator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Therminator – a </a:t>
            </a:r>
            <a:r>
              <a:rPr lang="en-US" u="sng" dirty="0" smtClean="0"/>
              <a:t>therm</a:t>
            </a:r>
            <a:r>
              <a:rPr lang="en-US" dirty="0" smtClean="0"/>
              <a:t>al simul</a:t>
            </a:r>
            <a:r>
              <a:rPr lang="en-US" u="sng" dirty="0" smtClean="0"/>
              <a:t>ator</a:t>
            </a:r>
            <a:r>
              <a:rPr lang="en-US" dirty="0" smtClean="0"/>
              <a:t> for smartphones</a:t>
            </a:r>
          </a:p>
          <a:p>
            <a:r>
              <a:rPr lang="en-US" dirty="0" smtClean="0"/>
              <a:t>Inputs:</a:t>
            </a:r>
          </a:p>
          <a:p>
            <a:pPr lvl="1"/>
            <a:r>
              <a:rPr lang="en-US" dirty="0" smtClean="0"/>
              <a:t>Design_specification.xml</a:t>
            </a:r>
          </a:p>
          <a:p>
            <a:pPr lvl="2"/>
            <a:r>
              <a:rPr lang="en-US" dirty="0" smtClean="0"/>
              <a:t>3D layout</a:t>
            </a:r>
          </a:p>
          <a:p>
            <a:pPr lvl="2"/>
            <a:r>
              <a:rPr lang="en-US" dirty="0" smtClean="0"/>
              <a:t>Material composition</a:t>
            </a:r>
          </a:p>
          <a:p>
            <a:pPr lvl="1"/>
            <a:r>
              <a:rPr lang="en-US" dirty="0" err="1" smtClean="0"/>
              <a:t>Power.trace</a:t>
            </a:r>
            <a:endParaRPr lang="en-US" dirty="0" smtClean="0"/>
          </a:p>
          <a:p>
            <a:pPr lvl="2"/>
            <a:r>
              <a:rPr lang="en-US" dirty="0" smtClean="0"/>
              <a:t>Power consumption of major components</a:t>
            </a:r>
          </a:p>
          <a:p>
            <a:r>
              <a:rPr lang="en-US" dirty="0" smtClean="0"/>
              <a:t>Output:</a:t>
            </a:r>
          </a:p>
          <a:p>
            <a:pPr lvl="1"/>
            <a:r>
              <a:rPr lang="en-US" dirty="0" smtClean="0"/>
              <a:t>Temperature maps</a:t>
            </a:r>
          </a:p>
          <a:p>
            <a:pPr lvl="2"/>
            <a:r>
              <a:rPr lang="en-US" dirty="0" smtClean="0"/>
              <a:t>Temperature </a:t>
            </a:r>
            <a:br>
              <a:rPr lang="en-US" dirty="0" smtClean="0"/>
            </a:br>
            <a:r>
              <a:rPr lang="en-US" dirty="0" smtClean="0"/>
              <a:t>distribution for </a:t>
            </a:r>
            <a:br>
              <a:rPr lang="en-US" dirty="0" smtClean="0"/>
            </a:br>
            <a:r>
              <a:rPr lang="en-US" dirty="0" smtClean="0"/>
              <a:t>each component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9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951"/>
          <a:stretch/>
        </p:blipFill>
        <p:spPr>
          <a:xfrm>
            <a:off x="4846803" y="4032685"/>
            <a:ext cx="4297197" cy="28253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Thermal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Compact thermal </a:t>
            </a:r>
            <a:r>
              <a:rPr lang="en-US" sz="2000" dirty="0"/>
              <a:t>modeling</a:t>
            </a:r>
          </a:p>
          <a:p>
            <a:pPr lvl="1"/>
            <a:r>
              <a:rPr lang="en-US" dirty="0"/>
              <a:t>Based on duality between the thermal and electrical </a:t>
            </a:r>
            <a:r>
              <a:rPr lang="en-US" dirty="0" smtClean="0"/>
              <a:t>phenomena</a:t>
            </a:r>
          </a:p>
          <a:p>
            <a:pPr lvl="1"/>
            <a:r>
              <a:rPr lang="en-US" dirty="0" smtClean="0"/>
              <a:t>Accurate, fast response</a:t>
            </a:r>
          </a:p>
          <a:p>
            <a:pPr lvl="1"/>
            <a:r>
              <a:rPr lang="en-US" dirty="0" smtClean="0"/>
              <a:t>Solve </a:t>
            </a:r>
            <a:r>
              <a:rPr lang="en-US" dirty="0" smtClean="0"/>
              <a:t>KCL-like </a:t>
            </a:r>
            <a:r>
              <a:rPr lang="en-US" dirty="0" smtClean="0"/>
              <a:t>equations for </a:t>
            </a:r>
            <a:r>
              <a:rPr lang="en-US" dirty="0" smtClean="0"/>
              <a:t>temperatures</a:t>
            </a:r>
            <a:endParaRPr lang="en-US" dirty="0"/>
          </a:p>
          <a:p>
            <a:pPr lvl="1"/>
            <a:r>
              <a:rPr lang="en-US" dirty="0"/>
              <a:t>Produce transient </a:t>
            </a:r>
            <a:r>
              <a:rPr lang="en-US" dirty="0" smtClean="0"/>
              <a:t>results</a:t>
            </a:r>
          </a:p>
          <a:p>
            <a:r>
              <a:rPr lang="en-US" sz="2000" dirty="0" smtClean="0"/>
              <a:t>Therminator builds the thermal resistance network automatically</a:t>
            </a:r>
          </a:p>
          <a:p>
            <a:pPr lvl="1"/>
            <a:r>
              <a:rPr lang="en-US" dirty="0" smtClean="0"/>
              <a:t>Detect adjacent </a:t>
            </a:r>
            <a:r>
              <a:rPr lang="en-US" dirty="0" smtClean="0"/>
              <a:t>sub-components</a:t>
            </a:r>
            <a:endParaRPr lang="en-US" dirty="0" smtClean="0"/>
          </a:p>
          <a:p>
            <a:pPr lvl="1"/>
            <a:r>
              <a:rPr lang="en-US" dirty="0" smtClean="0"/>
              <a:t>Calculate thermal resistance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Void fill with air</a:t>
            </a:r>
          </a:p>
          <a:p>
            <a:pPr lvl="2"/>
            <a:r>
              <a:rPr lang="en-US" sz="1800" dirty="0" smtClean="0">
                <a:solidFill>
                  <a:srgbClr val="C00000"/>
                </a:solidFill>
              </a:rPr>
              <a:t>Avoid trivial solution</a:t>
            </a:r>
            <a:endParaRPr lang="en-US" sz="1800" dirty="0">
              <a:solidFill>
                <a:srgbClr val="C0000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35" r="4631"/>
          <a:stretch/>
        </p:blipFill>
        <p:spPr>
          <a:xfrm>
            <a:off x="8103" y="4844773"/>
            <a:ext cx="4838700" cy="19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</a:t>
            </a:r>
            <a:r>
              <a:rPr lang="en-US" dirty="0" smtClean="0"/>
              <a:t>CTM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Resistor </a:t>
                </a:r>
                <a:r>
                  <a:rPr lang="en-US" sz="2000" dirty="0" smtClean="0"/>
                  <a:t>network</a:t>
                </a:r>
              </a:p>
              <a:p>
                <a:pPr lvl="1"/>
                <a:endParaRPr lang="en-US" sz="1800" dirty="0" smtClean="0"/>
              </a:p>
              <a:p>
                <a:pPr lvl="1"/>
                <a:endParaRPr lang="en-US" sz="1800" dirty="0"/>
              </a:p>
              <a:p>
                <a:r>
                  <a:rPr lang="en-US" sz="2000" dirty="0" smtClean="0"/>
                  <a:t>Boundary conditions</a:t>
                </a:r>
              </a:p>
              <a:p>
                <a:pPr lvl="1"/>
                <a:r>
                  <a:rPr lang="en-US" sz="1800" dirty="0" smtClean="0"/>
                  <a:t>Heat transfer coefficient </a:t>
                </a:r>
                <a:r>
                  <a:rPr lang="en-US" sz="1800" i="1" dirty="0" smtClean="0">
                    <a:latin typeface="+mj-lt"/>
                  </a:rPr>
                  <a:t>h = 5~25 W/(</a:t>
                </a:r>
                <a:r>
                  <a:rPr lang="en-US" sz="1800" i="1" dirty="0" smtClean="0">
                    <a:latin typeface="+mj-lt"/>
                  </a:rPr>
                  <a:t>m</a:t>
                </a:r>
                <a:r>
                  <a:rPr lang="en-US" sz="1800" i="1" baseline="30000" dirty="0" smtClean="0">
                    <a:latin typeface="+mj-lt"/>
                  </a:rPr>
                  <a:t>2</a:t>
                </a:r>
                <a:r>
                  <a:rPr lang="en-US" sz="1800" i="1" dirty="0" smtClean="0">
                    <a:latin typeface="+mj-lt"/>
                  </a:rPr>
                  <a:t>K</a:t>
                </a:r>
                <a:r>
                  <a:rPr lang="en-US" sz="1800" b="1" i="1" dirty="0" smtClean="0">
                    <a:latin typeface="+mj-lt"/>
                  </a:rPr>
                  <a:t>)</a:t>
                </a:r>
              </a:p>
              <a:p>
                <a:pPr lvl="1"/>
                <a:r>
                  <a:rPr lang="en-US" sz="1800" dirty="0" smtClean="0">
                    <a:latin typeface="+mj-lt"/>
                  </a:rPr>
                  <a:t>Thermal resistance at boundary: </a:t>
                </a:r>
                <a:r>
                  <a:rPr lang="en-US" sz="1800" i="1" dirty="0" smtClean="0">
                    <a:latin typeface="+mj-lt"/>
                  </a:rPr>
                  <a:t>r = 1/</a:t>
                </a:r>
                <a:r>
                  <a:rPr lang="en-US" sz="1800" i="1" dirty="0" err="1" smtClean="0">
                    <a:latin typeface="+mj-lt"/>
                  </a:rPr>
                  <a:t>hA</a:t>
                </a:r>
                <a:endParaRPr lang="en-US" sz="1800" i="1" dirty="0" smtClean="0">
                  <a:latin typeface="+mj-lt"/>
                </a:endParaRPr>
              </a:p>
              <a:p>
                <a:pPr lvl="1"/>
                <a:r>
                  <a:rPr lang="en-US" sz="1800" dirty="0" smtClean="0">
                    <a:latin typeface="+mj-lt"/>
                  </a:rPr>
                  <a:t>Ambient temperature, e.g. 25˚C</a:t>
                </a:r>
              </a:p>
              <a:p>
                <a:r>
                  <a:rPr lang="en-US" sz="2000" dirty="0" smtClean="0"/>
                  <a:t>Solve for steady-state solution</a:t>
                </a:r>
              </a:p>
              <a:p>
                <a:pPr lvl="1"/>
                <a:endParaRPr lang="en-US" sz="1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thermal conductance matrix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temperature vector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power consumption vector</a:t>
                </a:r>
              </a:p>
              <a:p>
                <a:r>
                  <a:rPr lang="en-US" sz="2000" dirty="0" smtClean="0"/>
                  <a:t>Matrix operations</a:t>
                </a:r>
              </a:p>
              <a:p>
                <a:pPr lvl="1"/>
                <a:r>
                  <a:rPr lang="en-US" sz="1800" dirty="0" smtClean="0"/>
                  <a:t>LUP decomposition</a:t>
                </a:r>
              </a:p>
              <a:p>
                <a:pPr lvl="1"/>
                <a:r>
                  <a:rPr lang="en-US" sz="1800" dirty="0" smtClean="0"/>
                  <a:t>Forward/backward substitution</a:t>
                </a: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594" b="-3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740468" y="3715193"/>
                <a:ext cx="1280543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acc>
                        <m:accPr>
                          <m:chr m:val="⃗"/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acc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4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468" y="3715193"/>
                <a:ext cx="1280543" cy="5064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665" y="1506465"/>
            <a:ext cx="2964976" cy="502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051" y="1493845"/>
            <a:ext cx="3315862" cy="502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3951"/>
          <a:stretch/>
        </p:blipFill>
        <p:spPr>
          <a:xfrm>
            <a:off x="4846803" y="3558381"/>
            <a:ext cx="4297197" cy="28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Results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device</a:t>
            </a:r>
          </a:p>
          <a:p>
            <a:pPr lvl="1"/>
            <a:r>
              <a:rPr lang="en-US" dirty="0" smtClean="0"/>
              <a:t>Qualcomm Mobile Development Platform (MDP)</a:t>
            </a:r>
          </a:p>
          <a:p>
            <a:pPr lvl="1"/>
            <a:r>
              <a:rPr lang="en-US" dirty="0" smtClean="0"/>
              <a:t>A p</a:t>
            </a:r>
            <a:r>
              <a:rPr lang="en-US" dirty="0" smtClean="0"/>
              <a:t>rovided </a:t>
            </a:r>
            <a:r>
              <a:rPr lang="en-US" dirty="0" smtClean="0"/>
              <a:t>power profiler</a:t>
            </a:r>
          </a:p>
          <a:p>
            <a:pPr lvl="2"/>
            <a:r>
              <a:rPr lang="en-US" dirty="0" smtClean="0"/>
              <a:t>Generate power consumption breakdown</a:t>
            </a:r>
          </a:p>
          <a:p>
            <a:r>
              <a:rPr lang="en-US" dirty="0" smtClean="0"/>
              <a:t>Validate Therminator against</a:t>
            </a:r>
          </a:p>
          <a:p>
            <a:pPr lvl="1"/>
            <a:r>
              <a:rPr lang="en-US" dirty="0" smtClean="0"/>
              <a:t>Real measurements: thermocouple, register </a:t>
            </a:r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CFD simulation</a:t>
            </a:r>
          </a:p>
          <a:p>
            <a:pPr lvl="1"/>
            <a:r>
              <a:rPr lang="en-US" dirty="0" smtClean="0"/>
              <a:t>Temperatures at:</a:t>
            </a:r>
          </a:p>
          <a:p>
            <a:pPr lvl="2"/>
            <a:r>
              <a:rPr lang="en-US" dirty="0" smtClean="0"/>
              <a:t>PCB, rear case, front screen, Application Processor (read register)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4665903"/>
            <a:ext cx="9042399" cy="219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8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PED1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SLPED14" id="{ABC12EB6-A5A5-400D-B71F-F8587E960BB2}" vid="{F4DB7B53-80E9-473F-A881-F31EFF0C42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ISLPED14</Template>
  <TotalTime>625</TotalTime>
  <Words>794</Words>
  <Application>Microsoft Office PowerPoint</Application>
  <PresentationFormat>On-screen Show (4:3)</PresentationFormat>
  <Paragraphs>258</Paragraphs>
  <Slides>16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ＭＳ Ｐゴシック</vt:lpstr>
      <vt:lpstr>PMingLiU</vt:lpstr>
      <vt:lpstr>宋体</vt:lpstr>
      <vt:lpstr>Arial</vt:lpstr>
      <vt:lpstr>Arial Narrow</vt:lpstr>
      <vt:lpstr>Calibri</vt:lpstr>
      <vt:lpstr>Cambria Math</vt:lpstr>
      <vt:lpstr>Times New Roman</vt:lpstr>
      <vt:lpstr>Wingdings</vt:lpstr>
      <vt:lpstr>ISLPED14</vt:lpstr>
      <vt:lpstr>Visio</vt:lpstr>
      <vt:lpstr>Therminator: A Thermal Simulator for Smartphones Producing Accurate Chip and Skin Temperature Maps</vt:lpstr>
      <vt:lpstr>Outline</vt:lpstr>
      <vt:lpstr>Motivation</vt:lpstr>
      <vt:lpstr>Thermal Challenge Smartphones</vt:lpstr>
      <vt:lpstr>Design Time Thermal Simulator</vt:lpstr>
      <vt:lpstr>Overview of Therminator</vt:lpstr>
      <vt:lpstr>Compact Thermal Modeling</vt:lpstr>
      <vt:lpstr>Solving the CTM</vt:lpstr>
      <vt:lpstr>Temperature Results Validation</vt:lpstr>
      <vt:lpstr>Temperature Results Validation</vt:lpstr>
      <vt:lpstr>Implementation of Therminator</vt:lpstr>
      <vt:lpstr>Case Study on Samsung Galaxy S4</vt:lpstr>
      <vt:lpstr>Effect of Skin Temperature Setpoint</vt:lpstr>
      <vt:lpstr>Effect of Device Material Composition</vt:lpstr>
      <vt:lpstr>Conclusion</vt:lpstr>
      <vt:lpstr>Case Study on Samsung Galaxy S4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Qing Xie</dc:creator>
  <cp:lastModifiedBy>Qing Xie</cp:lastModifiedBy>
  <cp:revision>80</cp:revision>
  <dcterms:created xsi:type="dcterms:W3CDTF">2014-07-09T04:19:57Z</dcterms:created>
  <dcterms:modified xsi:type="dcterms:W3CDTF">2014-08-11T21:25:01Z</dcterms:modified>
</cp:coreProperties>
</file>