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256" r:id="rId3"/>
    <p:sldId id="261" r:id="rId4"/>
    <p:sldId id="262" r:id="rId5"/>
    <p:sldId id="263" r:id="rId6"/>
    <p:sldId id="264" r:id="rId7"/>
    <p:sldId id="272" r:id="rId8"/>
    <p:sldId id="267" r:id="rId9"/>
    <p:sldId id="265" r:id="rId10"/>
    <p:sldId id="266" r:id="rId11"/>
    <p:sldId id="273" r:id="rId12"/>
    <p:sldId id="268" r:id="rId13"/>
    <p:sldId id="269" r:id="rId14"/>
    <p:sldId id="271"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990000"/>
    <a:srgbClr val="FFCC00"/>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57" autoAdjust="0"/>
  </p:normalViewPr>
  <p:slideViewPr>
    <p:cSldViewPr snapToGrid="0" snapToObjects="1">
      <p:cViewPr>
        <p:scale>
          <a:sx n="100" d="100"/>
          <a:sy n="100" d="100"/>
        </p:scale>
        <p:origin x="-1944"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04268-0555-4AC2-BA95-C8156CF7555E}" type="datetimeFigureOut">
              <a:rPr lang="en-US" smtClean="0"/>
              <a:t>8/30/2013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4FBBF4-55B1-4CF0-83A5-3ED09A48A12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4FBBF4-55B1-4CF0-83A5-3ED09A48A12A}"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case someone</a:t>
            </a:r>
            <a:r>
              <a:rPr lang="en-US" baseline="0" dirty="0" smtClean="0"/>
              <a:t> asks: the runtime is 0.56s for HEES system and 0.29s for baseline system.</a:t>
            </a:r>
            <a:r>
              <a:rPr lang="en-US" dirty="0" smtClean="0"/>
              <a:t>)</a:t>
            </a:r>
            <a:endParaRPr lang="en-US" dirty="0"/>
          </a:p>
        </p:txBody>
      </p:sp>
      <p:sp>
        <p:nvSpPr>
          <p:cNvPr id="4" name="Slide Number Placeholder 3"/>
          <p:cNvSpPr>
            <a:spLocks noGrp="1"/>
          </p:cNvSpPr>
          <p:nvPr>
            <p:ph type="sldNum" sz="quarter" idx="10"/>
          </p:nvPr>
        </p:nvSpPr>
        <p:spPr/>
        <p:txBody>
          <a:bodyPr/>
          <a:lstStyle/>
          <a:p>
            <a:fld id="{FE4FBBF4-55B1-4CF0-83A5-3ED09A48A12A}" type="slidenum">
              <a:rPr lang="en-US" smtClean="0"/>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HEES is proposed</a:t>
            </a:r>
            <a:r>
              <a:rPr lang="en-US" baseline="0" dirty="0" smtClean="0"/>
              <a:t> years ago and is gaining popularity recently. Researchers have proposed the application of HEES systems in various situations. For example, in home application, HEES system can be used to store energy during off-peak hours, or store excessive energy generated by PV cells. Others propose its application in electric vehicles to improve efficiency, increase lifetime and reduce cost. Some also propose its application in mobile devices to improve cycle efficiency to prolong battery life.</a:t>
            </a:r>
          </a:p>
          <a:p>
            <a:r>
              <a:rPr lang="en-US" sz="1200" kern="1200" dirty="0" smtClean="0">
                <a:solidFill>
                  <a:schemeClr val="tx1"/>
                </a:solidFill>
                <a:latin typeface="+mn-lt"/>
                <a:ea typeface="+mn-ea"/>
                <a:cs typeface="+mn-cs"/>
              </a:rPr>
              <a:t>The vast number of research topics and issues on the design and management of HEES systems for different applications motivate the development of a powerful and scalable simulation platform. Therefore, we present </a:t>
            </a:r>
            <a:r>
              <a:rPr lang="en-US" sz="1200" i="1" kern="1200" dirty="0" smtClean="0">
                <a:solidFill>
                  <a:schemeClr val="tx1"/>
                </a:solidFill>
                <a:latin typeface="+mn-lt"/>
                <a:ea typeface="+mn-ea"/>
                <a:cs typeface="+mn-cs"/>
              </a:rPr>
              <a:t>SIMES</a:t>
            </a:r>
            <a:r>
              <a:rPr lang="en-US" sz="1200" kern="1200" dirty="0" smtClean="0">
                <a:solidFill>
                  <a:schemeClr val="tx1"/>
                </a:solidFill>
                <a:latin typeface="+mn-lt"/>
                <a:ea typeface="+mn-ea"/>
                <a:cs typeface="+mn-cs"/>
              </a:rPr>
              <a:t>, a simulator for HEES systems.</a:t>
            </a:r>
            <a:endParaRPr lang="en-US" dirty="0"/>
          </a:p>
        </p:txBody>
      </p:sp>
      <p:sp>
        <p:nvSpPr>
          <p:cNvPr id="4" name="Slide Number Placeholder 3"/>
          <p:cNvSpPr>
            <a:spLocks noGrp="1"/>
          </p:cNvSpPr>
          <p:nvPr>
            <p:ph type="sldNum" sz="quarter" idx="10"/>
          </p:nvPr>
        </p:nvSpPr>
        <p:spPr/>
        <p:txBody>
          <a:bodyPr/>
          <a:lstStyle/>
          <a:p>
            <a:fld id="{FE4FBBF4-55B1-4CF0-83A5-3ED09A48A12A}"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design a simulator for HEES systems, first</a:t>
            </a:r>
            <a:r>
              <a:rPr lang="en-US" baseline="0" dirty="0" smtClean="0"/>
              <a:t> we need to make an abstraction of HEES systems. At the top-level, we abstract a HEES system as a graph, which is straightforward. In this graph, we view all components other than converters as nodes, and converters as the edges connecting them.</a:t>
            </a:r>
          </a:p>
          <a:p>
            <a:r>
              <a:rPr lang="en-US" baseline="0" dirty="0" smtClean="0"/>
              <a:t>The converters may include:  DC-DC converters, AC-DC rectifier and DC-AC inverter.</a:t>
            </a:r>
          </a:p>
          <a:p>
            <a:r>
              <a:rPr lang="en-US" baseline="0" dirty="0" smtClean="0"/>
              <a:t>Each converter has an input port and an output port. Converter determines the relationship between input/output voltage/current. Given any three of them, the other one can be calculated.</a:t>
            </a:r>
            <a:endParaRPr lang="en-US" dirty="0"/>
          </a:p>
        </p:txBody>
      </p:sp>
      <p:sp>
        <p:nvSpPr>
          <p:cNvPr id="4" name="Slide Number Placeholder 3"/>
          <p:cNvSpPr>
            <a:spLocks noGrp="1"/>
          </p:cNvSpPr>
          <p:nvPr>
            <p:ph type="sldNum" sz="quarter" idx="10"/>
          </p:nvPr>
        </p:nvSpPr>
        <p:spPr/>
        <p:txBody>
          <a:bodyPr/>
          <a:lstStyle/>
          <a:p>
            <a:fld id="{FE4FBBF4-55B1-4CF0-83A5-3ED09A48A12A}"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mainly focus on the modeling of energy storage banks in SIMES. To model an energy storage bank, we consider:</a:t>
            </a:r>
          </a:p>
          <a:p>
            <a:r>
              <a:rPr lang="en-US" baseline="0" dirty="0" smtClean="0"/>
              <a:t>Fig 1 and 2 shows the curve fitting result of a lead-acid battery’s measurement data.</a:t>
            </a:r>
            <a:endParaRPr lang="en-US" dirty="0"/>
          </a:p>
        </p:txBody>
      </p:sp>
      <p:sp>
        <p:nvSpPr>
          <p:cNvPr id="4" name="Slide Number Placeholder 3"/>
          <p:cNvSpPr>
            <a:spLocks noGrp="1"/>
          </p:cNvSpPr>
          <p:nvPr>
            <p:ph type="sldNum" sz="quarter" idx="10"/>
          </p:nvPr>
        </p:nvSpPr>
        <p:spPr/>
        <p:txBody>
          <a:bodyPr/>
          <a:lstStyle/>
          <a:p>
            <a:fld id="{FE4FBBF4-55B1-4CF0-83A5-3ED09A48A12A}"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latin typeface="Times New Roman" pitchFamily="18" charset="0"/>
                <a:cs typeface="Times New Roman" pitchFamily="18" charset="0"/>
              </a:rPr>
              <a:t>To model</a:t>
            </a:r>
            <a:r>
              <a:rPr lang="en-US" baseline="0" dirty="0" smtClean="0">
                <a:solidFill>
                  <a:srgbClr val="000000"/>
                </a:solidFill>
                <a:latin typeface="Times New Roman" pitchFamily="18" charset="0"/>
                <a:cs typeface="Times New Roman" pitchFamily="18" charset="0"/>
              </a:rPr>
              <a:t> a c</a:t>
            </a:r>
            <a:r>
              <a:rPr lang="en-US" dirty="0" smtClean="0">
                <a:solidFill>
                  <a:srgbClr val="000000"/>
                </a:solidFill>
                <a:latin typeface="Times New Roman" pitchFamily="18" charset="0"/>
                <a:cs typeface="Times New Roman" pitchFamily="18" charset="0"/>
              </a:rPr>
              <a:t>onverter we must determine the relationship among input and output voltage and current.</a:t>
            </a:r>
            <a:r>
              <a:rPr lang="en-US" baseline="0" dirty="0" smtClean="0">
                <a:solidFill>
                  <a:srgbClr val="000000"/>
                </a:solidFill>
                <a:latin typeface="Times New Roman" pitchFamily="18" charset="0"/>
                <a:cs typeface="Times New Roman" pitchFamily="18" charset="0"/>
              </a:rPr>
              <a:t> </a:t>
            </a:r>
            <a:r>
              <a:rPr lang="en-US" dirty="0" smtClean="0"/>
              <a:t>Fig 3 shows the measurement result</a:t>
            </a:r>
            <a:r>
              <a:rPr lang="en-US" baseline="0" dirty="0" smtClean="0"/>
              <a:t> of a DC-DC converter’s input/output voltage/current relations. Note that power conversion efficiency is defined as output power divided by input power.</a:t>
            </a:r>
            <a:endParaRPr lang="en-US" dirty="0"/>
          </a:p>
        </p:txBody>
      </p:sp>
      <p:sp>
        <p:nvSpPr>
          <p:cNvPr id="4" name="Slide Number Placeholder 3"/>
          <p:cNvSpPr>
            <a:spLocks noGrp="1"/>
          </p:cNvSpPr>
          <p:nvPr>
            <p:ph type="sldNum" sz="quarter" idx="10"/>
          </p:nvPr>
        </p:nvSpPr>
        <p:spPr/>
        <p:txBody>
          <a:bodyPr/>
          <a:lstStyle/>
          <a:p>
            <a:fld id="{FE4FBBF4-55B1-4CF0-83A5-3ED09A48A12A}"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user</a:t>
            </a:r>
            <a:r>
              <a:rPr lang="en-US" baseline="0" dirty="0" smtClean="0"/>
              <a:t> can interact with SIMES by writing the XML input file directly, or using Visualizer to create the XML input file. The user can also issue commands to simulator via command line.</a:t>
            </a:r>
            <a:endParaRPr lang="en-US" dirty="0"/>
          </a:p>
        </p:txBody>
      </p:sp>
      <p:sp>
        <p:nvSpPr>
          <p:cNvPr id="4" name="Slide Number Placeholder 3"/>
          <p:cNvSpPr>
            <a:spLocks noGrp="1"/>
          </p:cNvSpPr>
          <p:nvPr>
            <p:ph type="sldNum" sz="quarter" idx="10"/>
          </p:nvPr>
        </p:nvSpPr>
        <p:spPr/>
        <p:txBody>
          <a:bodyPr/>
          <a:lstStyle/>
          <a:p>
            <a:fld id="{FE4FBBF4-55B1-4CF0-83A5-3ED09A48A12A}"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shown in the figures,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Visualizer has two functionalities. First, users can use it to “draw” the HEES system instead of taking the trouble to write the input XML file. Second, it can plot the simulation results.</a:t>
            </a:r>
            <a:endParaRPr lang="en-US" dirty="0"/>
          </a:p>
        </p:txBody>
      </p:sp>
      <p:sp>
        <p:nvSpPr>
          <p:cNvPr id="4" name="Slide Number Placeholder 3"/>
          <p:cNvSpPr>
            <a:spLocks noGrp="1"/>
          </p:cNvSpPr>
          <p:nvPr>
            <p:ph type="sldNum" sz="quarter" idx="10"/>
          </p:nvPr>
        </p:nvSpPr>
        <p:spPr/>
        <p:txBody>
          <a:bodyPr/>
          <a:lstStyle/>
          <a:p>
            <a:fld id="{FE4FBBF4-55B1-4CF0-83A5-3ED09A48A12A}"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a:t>
            </a:r>
            <a:r>
              <a:rPr lang="en-US" baseline="0" dirty="0" smtClean="0"/>
              <a:t> the CTI voltage and bank current as the input to SIMES and run the simulation. Fig 4 shows the measured voltage and simulated voltage, the average error of each bank’s voltage is less than 3%. This shows our model for the storage banks is accurate and SIMES works as expected. The runtime of SIMES is 1.1 second compared to the actual hardware measurement which takes 30  minutes.</a:t>
            </a:r>
            <a:endParaRPr lang="en-US" dirty="0"/>
          </a:p>
        </p:txBody>
      </p:sp>
      <p:sp>
        <p:nvSpPr>
          <p:cNvPr id="4" name="Slide Number Placeholder 3"/>
          <p:cNvSpPr>
            <a:spLocks noGrp="1"/>
          </p:cNvSpPr>
          <p:nvPr>
            <p:ph type="sldNum" sz="quarter" idx="10"/>
          </p:nvPr>
        </p:nvSpPr>
        <p:spPr/>
        <p:txBody>
          <a:bodyPr/>
          <a:lstStyle/>
          <a:p>
            <a:fld id="{FE4FBBF4-55B1-4CF0-83A5-3ED09A48A12A}"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case someone ask: r</a:t>
            </a:r>
            <a:r>
              <a:rPr lang="en-US" dirty="0" smtClean="0"/>
              <a:t>untime is 0.07</a:t>
            </a:r>
            <a:r>
              <a:rPr lang="en-US" baseline="0" dirty="0" smtClean="0"/>
              <a:t> second, peak lasts 10 hours and off-peak is 14 hours, capacity of Li-ion battery is 26Ah, 24V rated terminal voltage, the capacity of lead-acid battery is 34Ah, rated terminal voltage is 24V.)</a:t>
            </a:r>
            <a:endParaRPr lang="en-US" dirty="0"/>
          </a:p>
        </p:txBody>
      </p:sp>
      <p:sp>
        <p:nvSpPr>
          <p:cNvPr id="4" name="Slide Number Placeholder 3"/>
          <p:cNvSpPr>
            <a:spLocks noGrp="1"/>
          </p:cNvSpPr>
          <p:nvPr>
            <p:ph type="sldNum" sz="quarter" idx="10"/>
          </p:nvPr>
        </p:nvSpPr>
        <p:spPr/>
        <p:txBody>
          <a:bodyPr/>
          <a:lstStyle/>
          <a:p>
            <a:fld id="{FE4FBBF4-55B1-4CF0-83A5-3ED09A48A12A}"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df"/><Relationship Id="rId7" Type="http://schemas.openxmlformats.org/officeDocument/2006/relationships/image" Target="../media/image2.pdf"/><Relationship Id="rId2" Type="http://schemas.openxmlformats.org/officeDocument/2006/relationships/theme" Target="../theme/theme1.xml"/><Relationship Id="rId1" Type="http://schemas.openxmlformats.org/officeDocument/2006/relationships/slideLayout" Target="../slideLayouts/slideLayout1.xml"/><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4.pd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df"/><Relationship Id="rId12"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11" Type="http://schemas.openxmlformats.org/officeDocument/2006/relationships/image" Target="../media/image4.pdf"/><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pd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flipV="1">
            <a:off x="0" y="5778500"/>
            <a:ext cx="9144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1" name="Picture 10" descr="Small Use Shield_GoldOnTrans.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01027" y="238127"/>
            <a:ext cx="748239" cy="748239"/>
          </a:xfrm>
          <a:prstGeom prst="rect">
            <a:avLst/>
          </a:prstGeom>
        </p:spPr>
      </p:pic>
      <p:pic>
        <p:nvPicPr>
          <p:cNvPr id="9" name="Picture 8" descr="1-lineWordmark_GoldOnCard_NoBG.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997700" y="6462029"/>
            <a:ext cx="1822126" cy="154821"/>
          </a:xfrm>
          <a:prstGeom prst="rect">
            <a:avLst/>
          </a:prstGeom>
        </p:spPr>
      </p:pic>
      <p:pic>
        <p:nvPicPr>
          <p:cNvPr id="10" name="Picture 9" descr="Formal_Viterbi_GoldOnCard_NoBG.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292102" y="6138309"/>
            <a:ext cx="1741688" cy="470075"/>
          </a:xfrm>
          <a:prstGeom prst="rect">
            <a:avLst/>
          </a:prstGeom>
        </p:spPr>
      </p:pic>
    </p:spTree>
  </p:cSld>
  <p:clrMap bg1="dk1" tx1="lt1" bg2="dk2" tx2="lt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803900"/>
            <a:ext cx="9144000" cy="1052718"/>
          </a:xfrm>
          <a:prstGeom prst="rect">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ectangle 7"/>
          <p:cNvSpPr/>
          <p:nvPr/>
        </p:nvSpPr>
        <p:spPr>
          <a:xfrm flipV="1">
            <a:off x="0" y="5778500"/>
            <a:ext cx="9144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1" name="Picture 10" descr="Small Use Shield_GoldOnTrans.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01027" y="238127"/>
            <a:ext cx="748239" cy="748239"/>
          </a:xfrm>
          <a:prstGeom prst="rect">
            <a:avLst/>
          </a:prstGeom>
        </p:spPr>
      </p:pic>
      <p:pic>
        <p:nvPicPr>
          <p:cNvPr id="9" name="Picture 8" descr="1-lineWordmark_GoldOnCard_NoBG.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6997700" y="6462029"/>
            <a:ext cx="1822126" cy="154821"/>
          </a:xfrm>
          <a:prstGeom prst="rect">
            <a:avLst/>
          </a:prstGeom>
        </p:spPr>
      </p:pic>
      <p:pic>
        <p:nvPicPr>
          <p:cNvPr id="12" name="Picture 11" descr="Formal_Viterbi_GoldOnCard_NoBG.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292102" y="6138309"/>
            <a:ext cx="1741688" cy="47007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a:xfrm>
            <a:off x="7350" y="1338793"/>
            <a:ext cx="9129299" cy="2200275"/>
          </a:xfrm>
          <a:prstGeom prst="rect">
            <a:avLst/>
          </a:prstGeom>
        </p:spPr>
        <p:txBody>
          <a:bodyPr vert="horz" lIns="91440" tIns="45720" rIns="91440" bIns="45720" rtlCol="0" anchor="ctr">
            <a:normAutofit/>
          </a:bodyPr>
          <a:lstStyle/>
          <a:p>
            <a:pPr lvl="0" algn="ctr">
              <a:spcBef>
                <a:spcPct val="0"/>
              </a:spcBef>
              <a:defRPr/>
            </a:pPr>
            <a:r>
              <a:rPr lang="en-US" sz="3200" dirty="0" smtClean="0"/>
              <a:t>SIMES: A Simulator </a:t>
            </a:r>
            <a:r>
              <a:rPr lang="en-US" sz="3200" dirty="0" smtClean="0"/>
              <a:t>for</a:t>
            </a:r>
          </a:p>
          <a:p>
            <a:pPr lvl="0" algn="ctr">
              <a:spcBef>
                <a:spcPct val="0"/>
              </a:spcBef>
              <a:defRPr/>
            </a:pPr>
            <a:r>
              <a:rPr lang="en-US" sz="3200" dirty="0" smtClean="0"/>
              <a:t>Hybrid </a:t>
            </a:r>
            <a:r>
              <a:rPr lang="en-US" sz="3200" dirty="0" smtClean="0"/>
              <a:t>Electrical Energy Storage Systems</a:t>
            </a:r>
            <a:endParaRPr kumimoji="0" lang="en-US" sz="2750" u="none" strike="noStrike" kern="1200" cap="none" spc="0" normalizeH="0" baseline="0" noProof="0" dirty="0" smtClean="0">
              <a:ln>
                <a:noFill/>
              </a:ln>
              <a:solidFill>
                <a:schemeClr val="tx2"/>
              </a:solidFill>
              <a:effectLst/>
              <a:uLnTx/>
              <a:uFillTx/>
              <a:latin typeface="Arial"/>
              <a:ea typeface="+mj-ea"/>
              <a:cs typeface="Arial"/>
            </a:endParaRPr>
          </a:p>
        </p:txBody>
      </p:sp>
      <p:sp>
        <p:nvSpPr>
          <p:cNvPr id="52" name="Subtitle 2"/>
          <p:cNvSpPr txBox="1">
            <a:spLocks/>
          </p:cNvSpPr>
          <p:nvPr/>
        </p:nvSpPr>
        <p:spPr>
          <a:xfrm>
            <a:off x="7349" y="3390899"/>
            <a:ext cx="9129299" cy="749301"/>
          </a:xfrm>
          <a:prstGeom prst="rect">
            <a:avLst/>
          </a:prstGeom>
        </p:spPr>
        <p:txBody>
          <a:bodyPr vert="horz" lIns="91440" tIns="45720" rIns="91440" bIns="45720" rtlCol="0">
            <a:noAutofit/>
          </a:bodyPr>
          <a:lstStyle/>
          <a:p>
            <a:pPr algn="ctr">
              <a:spcBef>
                <a:spcPct val="20000"/>
              </a:spcBef>
              <a:defRPr/>
            </a:pPr>
            <a:r>
              <a:rPr lang="en-US" sz="2400" dirty="0" err="1" smtClean="0"/>
              <a:t>Siyu</a:t>
            </a:r>
            <a:r>
              <a:rPr lang="en-US" sz="2400" dirty="0" smtClean="0"/>
              <a:t> </a:t>
            </a:r>
            <a:r>
              <a:rPr lang="en-US" sz="2400" dirty="0" err="1" smtClean="0"/>
              <a:t>Yue</a:t>
            </a:r>
            <a:r>
              <a:rPr lang="en-US" sz="2400" dirty="0" smtClean="0"/>
              <a:t>, Di Zhu, </a:t>
            </a:r>
            <a:r>
              <a:rPr lang="en-US" sz="2400" b="1" dirty="0" err="1" smtClean="0"/>
              <a:t>Yanzhi</a:t>
            </a:r>
            <a:r>
              <a:rPr lang="en-US" sz="2400" b="1" dirty="0" smtClean="0"/>
              <a:t> Wang</a:t>
            </a:r>
            <a:r>
              <a:rPr lang="en-US" sz="2400" dirty="0" smtClean="0"/>
              <a:t>, </a:t>
            </a:r>
            <a:r>
              <a:rPr lang="en-US" sz="2400" dirty="0" err="1" smtClean="0"/>
              <a:t>Younghyun</a:t>
            </a:r>
            <a:r>
              <a:rPr lang="en-US" sz="2400" dirty="0" smtClean="0"/>
              <a:t> Kim,</a:t>
            </a:r>
          </a:p>
          <a:p>
            <a:pPr algn="ctr">
              <a:spcBef>
                <a:spcPct val="20000"/>
              </a:spcBef>
              <a:defRPr/>
            </a:pPr>
            <a:r>
              <a:rPr lang="en-US" sz="2400" dirty="0" err="1" smtClean="0"/>
              <a:t>Naehyuck</a:t>
            </a:r>
            <a:r>
              <a:rPr lang="en-US" sz="2400" dirty="0" smtClean="0"/>
              <a:t> Chang, and </a:t>
            </a:r>
            <a:r>
              <a:rPr lang="en-US" sz="2400" dirty="0" err="1" smtClean="0"/>
              <a:t>Massoud</a:t>
            </a:r>
            <a:r>
              <a:rPr lang="en-US" sz="2400" dirty="0" smtClean="0"/>
              <a:t> </a:t>
            </a:r>
            <a:r>
              <a:rPr lang="en-US" sz="2400" dirty="0" err="1" smtClean="0"/>
              <a:t>Pedram</a:t>
            </a:r>
            <a:endParaRPr kumimoji="0" lang="en-US" sz="2400" i="1" u="none" strike="noStrike" kern="1200" cap="none" spc="0" normalizeH="0" baseline="0" noProof="0" dirty="0" smtClean="0">
              <a:effectLst/>
              <a:uLnTx/>
              <a:uFillTx/>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561975"/>
            <a:ext cx="7772400" cy="646331"/>
          </a:xfrm>
          <a:prstGeom prst="rect">
            <a:avLst/>
          </a:prstGeom>
          <a:noFill/>
        </p:spPr>
        <p:txBody>
          <a:bodyPr wrap="square" rtlCol="0">
            <a:spAutoFit/>
          </a:bodyPr>
          <a:lstStyle/>
          <a:p>
            <a:r>
              <a:rPr lang="en-US" sz="3600" b="1" dirty="0" smtClean="0"/>
              <a:t>Validation of SIMES</a:t>
            </a:r>
            <a:endParaRPr lang="en-US" sz="3600" b="1" dirty="0"/>
          </a:p>
        </p:txBody>
      </p:sp>
      <p:sp>
        <p:nvSpPr>
          <p:cNvPr id="3" name="TextBox 2"/>
          <p:cNvSpPr txBox="1"/>
          <p:nvPr/>
        </p:nvSpPr>
        <p:spPr>
          <a:xfrm>
            <a:off x="590550" y="1409700"/>
            <a:ext cx="4446597" cy="646331"/>
          </a:xfrm>
          <a:prstGeom prst="rect">
            <a:avLst/>
          </a:prstGeom>
          <a:noFill/>
        </p:spPr>
        <p:txBody>
          <a:bodyPr wrap="square" rtlCol="0">
            <a:spAutoFit/>
          </a:bodyPr>
          <a:lstStyle/>
          <a:p>
            <a:r>
              <a:rPr lang="en-US" dirty="0" smtClean="0">
                <a:solidFill>
                  <a:srgbClr val="000000"/>
                </a:solidFill>
                <a:latin typeface="Times New Roman" pitchFamily="18" charset="0"/>
                <a:cs typeface="Times New Roman" pitchFamily="18" charset="0"/>
              </a:rPr>
              <a:t>We compare </a:t>
            </a:r>
            <a:r>
              <a:rPr lang="en-US" dirty="0" smtClean="0">
                <a:solidFill>
                  <a:srgbClr val="000000"/>
                </a:solidFill>
                <a:latin typeface="Times New Roman" pitchFamily="18" charset="0"/>
                <a:cs typeface="Times New Roman" pitchFamily="18" charset="0"/>
              </a:rPr>
              <a:t>SIMES’s simulation </a:t>
            </a:r>
            <a:r>
              <a:rPr lang="en-US" dirty="0" smtClean="0">
                <a:solidFill>
                  <a:srgbClr val="000000"/>
                </a:solidFill>
                <a:latin typeface="Times New Roman" pitchFamily="18" charset="0"/>
                <a:cs typeface="Times New Roman" pitchFamily="18" charset="0"/>
              </a:rPr>
              <a:t>result with a HEES system prototype.</a:t>
            </a:r>
            <a:endParaRPr lang="en-US" dirty="0">
              <a:solidFill>
                <a:srgbClr val="000000"/>
              </a:solidFill>
              <a:latin typeface="Times New Roman" pitchFamily="18" charset="0"/>
              <a:cs typeface="Times New Roman" pitchFamily="18" charset="0"/>
            </a:endParaRPr>
          </a:p>
        </p:txBody>
      </p:sp>
      <p:pic>
        <p:nvPicPr>
          <p:cNvPr id="4" name="Picture 3" descr="photo_HEES.png"/>
          <p:cNvPicPr/>
          <p:nvPr/>
        </p:nvPicPr>
        <p:blipFill>
          <a:blip r:embed="rId3" cstate="print"/>
          <a:stretch>
            <a:fillRect/>
          </a:stretch>
        </p:blipFill>
        <p:spPr>
          <a:xfrm>
            <a:off x="5218122" y="381298"/>
            <a:ext cx="2694977" cy="1654016"/>
          </a:xfrm>
          <a:prstGeom prst="rect">
            <a:avLst/>
          </a:prstGeom>
        </p:spPr>
      </p:pic>
      <p:pic>
        <p:nvPicPr>
          <p:cNvPr id="5" name="Picture 4"/>
          <p:cNvPicPr/>
          <p:nvPr/>
        </p:nvPicPr>
        <p:blipFill>
          <a:blip r:embed="rId4" cstate="print"/>
          <a:srcRect t="2167" r="988" b="3715"/>
          <a:stretch>
            <a:fillRect/>
          </a:stretch>
        </p:blipFill>
        <p:spPr bwMode="auto">
          <a:xfrm>
            <a:off x="234949" y="2208431"/>
            <a:ext cx="6105315" cy="3087101"/>
          </a:xfrm>
          <a:prstGeom prst="rect">
            <a:avLst/>
          </a:prstGeom>
          <a:noFill/>
          <a:ln w="9525">
            <a:noFill/>
            <a:miter lim="800000"/>
            <a:headEnd/>
            <a:tailEnd/>
          </a:ln>
        </p:spPr>
      </p:pic>
      <p:sp>
        <p:nvSpPr>
          <p:cNvPr id="6" name="TextBox 5"/>
          <p:cNvSpPr txBox="1"/>
          <p:nvPr/>
        </p:nvSpPr>
        <p:spPr>
          <a:xfrm>
            <a:off x="1200150" y="5295532"/>
            <a:ext cx="4286250" cy="307777"/>
          </a:xfrm>
          <a:prstGeom prst="rect">
            <a:avLst/>
          </a:prstGeom>
          <a:noFill/>
        </p:spPr>
        <p:txBody>
          <a:bodyPr wrap="square" rtlCol="0">
            <a:spAutoFit/>
          </a:bodyPr>
          <a:lstStyle/>
          <a:p>
            <a:r>
              <a:rPr lang="en-US" sz="1400" dirty="0" smtClean="0">
                <a:solidFill>
                  <a:srgbClr val="000000"/>
                </a:solidFill>
                <a:latin typeface="Times New Roman" pitchFamily="18" charset="0"/>
                <a:cs typeface="Times New Roman" pitchFamily="18" charset="0"/>
              </a:rPr>
              <a:t>Fig 4. Simulation results vs. hardware measurement</a:t>
            </a:r>
          </a:p>
        </p:txBody>
      </p:sp>
      <p:graphicFrame>
        <p:nvGraphicFramePr>
          <p:cNvPr id="7" name="Table 6"/>
          <p:cNvGraphicFramePr>
            <a:graphicFrameLocks noGrp="1"/>
          </p:cNvGraphicFramePr>
          <p:nvPr/>
        </p:nvGraphicFramePr>
        <p:xfrm>
          <a:off x="6340264" y="3048000"/>
          <a:ext cx="2498936" cy="1102360"/>
        </p:xfrm>
        <a:graphic>
          <a:graphicData uri="http://schemas.openxmlformats.org/drawingml/2006/table">
            <a:tbl>
              <a:tblPr firstRow="1" bandRow="1">
                <a:tableStyleId>{D7AC3CCA-C797-4891-BE02-D94E43425B78}</a:tableStyleId>
              </a:tblPr>
              <a:tblGrid>
                <a:gridCol w="1249468"/>
                <a:gridCol w="1249468"/>
              </a:tblGrid>
              <a:tr h="370840">
                <a:tc>
                  <a:txBody>
                    <a:bodyPr/>
                    <a:lstStyle/>
                    <a:p>
                      <a:r>
                        <a:rPr lang="en-US" sz="1400" dirty="0" smtClean="0">
                          <a:solidFill>
                            <a:srgbClr val="000000"/>
                          </a:solidFill>
                          <a:latin typeface="Times New Roman" pitchFamily="18" charset="0"/>
                          <a:cs typeface="Times New Roman" pitchFamily="18" charset="0"/>
                        </a:rPr>
                        <a:t>Hardware Measurement</a:t>
                      </a:r>
                      <a:r>
                        <a:rPr lang="en-US" sz="1400" baseline="0" dirty="0" smtClean="0">
                          <a:solidFill>
                            <a:srgbClr val="000000"/>
                          </a:solidFill>
                          <a:latin typeface="Times New Roman" pitchFamily="18" charset="0"/>
                          <a:cs typeface="Times New Roman" pitchFamily="18" charset="0"/>
                        </a:rPr>
                        <a:t> Time</a:t>
                      </a:r>
                      <a:endParaRPr lang="en-US" sz="1400" dirty="0">
                        <a:solidFill>
                          <a:srgbClr val="000000"/>
                        </a:solidFill>
                        <a:latin typeface="Times New Roman" pitchFamily="18" charset="0"/>
                        <a:cs typeface="Times New Roman" pitchFamily="18" charset="0"/>
                      </a:endParaRPr>
                    </a:p>
                  </a:txBody>
                  <a:tcPr/>
                </a:tc>
                <a:tc>
                  <a:txBody>
                    <a:bodyPr/>
                    <a:lstStyle/>
                    <a:p>
                      <a:r>
                        <a:rPr lang="en-US" sz="1400" dirty="0" smtClean="0">
                          <a:solidFill>
                            <a:srgbClr val="000000"/>
                          </a:solidFill>
                          <a:latin typeface="Times New Roman" pitchFamily="18" charset="0"/>
                          <a:cs typeface="Times New Roman" pitchFamily="18" charset="0"/>
                        </a:rPr>
                        <a:t>Simulator</a:t>
                      </a:r>
                      <a:r>
                        <a:rPr lang="en-US" sz="1400" baseline="0" dirty="0" smtClean="0">
                          <a:solidFill>
                            <a:srgbClr val="000000"/>
                          </a:solidFill>
                          <a:latin typeface="Times New Roman" pitchFamily="18" charset="0"/>
                          <a:cs typeface="Times New Roman" pitchFamily="18" charset="0"/>
                        </a:rPr>
                        <a:t> Runtime</a:t>
                      </a:r>
                      <a:endParaRPr lang="en-US" sz="1400" dirty="0">
                        <a:solidFill>
                          <a:srgbClr val="000000"/>
                        </a:solidFill>
                        <a:latin typeface="Times New Roman" pitchFamily="18" charset="0"/>
                        <a:cs typeface="Times New Roman" pitchFamily="18" charset="0"/>
                      </a:endParaRPr>
                    </a:p>
                  </a:txBody>
                  <a:tcPr/>
                </a:tc>
              </a:tr>
              <a:tr h="370840">
                <a:tc>
                  <a:txBody>
                    <a:bodyPr/>
                    <a:lstStyle/>
                    <a:p>
                      <a:r>
                        <a:rPr lang="en-US" sz="1400" dirty="0" smtClean="0">
                          <a:solidFill>
                            <a:srgbClr val="000000"/>
                          </a:solidFill>
                          <a:latin typeface="Times New Roman" pitchFamily="18" charset="0"/>
                          <a:cs typeface="Times New Roman" pitchFamily="18" charset="0"/>
                        </a:rPr>
                        <a:t>30min</a:t>
                      </a:r>
                      <a:endParaRPr lang="en-US" sz="1400" dirty="0">
                        <a:solidFill>
                          <a:srgbClr val="000000"/>
                        </a:solidFill>
                        <a:latin typeface="Times New Roman" pitchFamily="18" charset="0"/>
                        <a:cs typeface="Times New Roman" pitchFamily="18" charset="0"/>
                      </a:endParaRPr>
                    </a:p>
                  </a:txBody>
                  <a:tcPr/>
                </a:tc>
                <a:tc>
                  <a:txBody>
                    <a:bodyPr/>
                    <a:lstStyle/>
                    <a:p>
                      <a:r>
                        <a:rPr lang="en-US" sz="1400" dirty="0" smtClean="0">
                          <a:solidFill>
                            <a:srgbClr val="000000"/>
                          </a:solidFill>
                          <a:latin typeface="Times New Roman" pitchFamily="18" charset="0"/>
                          <a:cs typeface="Times New Roman" pitchFamily="18" charset="0"/>
                        </a:rPr>
                        <a:t>1.1s</a:t>
                      </a:r>
                      <a:endParaRPr lang="en-US" sz="1400" dirty="0">
                        <a:solidFill>
                          <a:srgbClr val="000000"/>
                        </a:solidFill>
                        <a:latin typeface="Times New Roman" pitchFamily="18" charset="0"/>
                        <a:cs typeface="Times New Roman" pitchFamily="18" charset="0"/>
                      </a:endParaRP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561975"/>
            <a:ext cx="7772400" cy="646331"/>
          </a:xfrm>
          <a:prstGeom prst="rect">
            <a:avLst/>
          </a:prstGeom>
          <a:noFill/>
        </p:spPr>
        <p:txBody>
          <a:bodyPr wrap="square" rtlCol="0">
            <a:spAutoFit/>
          </a:bodyPr>
          <a:lstStyle/>
          <a:p>
            <a:r>
              <a:rPr lang="en-US" sz="3600" b="1" dirty="0" smtClean="0"/>
              <a:t>Use Case Demonstration (1)</a:t>
            </a:r>
            <a:endParaRPr lang="en-US" sz="3600" b="1" dirty="0"/>
          </a:p>
        </p:txBody>
      </p:sp>
      <p:sp>
        <p:nvSpPr>
          <p:cNvPr id="3" name="TextBox 2"/>
          <p:cNvSpPr txBox="1"/>
          <p:nvPr/>
        </p:nvSpPr>
        <p:spPr>
          <a:xfrm>
            <a:off x="590550" y="1409700"/>
            <a:ext cx="7772400" cy="1754326"/>
          </a:xfrm>
          <a:prstGeom prst="rect">
            <a:avLst/>
          </a:prstGeom>
          <a:noFill/>
        </p:spPr>
        <p:txBody>
          <a:bodyPr wrap="square" rtlCol="0">
            <a:spAutoFit/>
          </a:bodyPr>
          <a:lstStyle/>
          <a:p>
            <a:pPr indent="182880">
              <a:buFont typeface="Arial" pitchFamily="34" charset="0"/>
              <a:buChar char="•"/>
            </a:pPr>
            <a:r>
              <a:rPr lang="en-US" dirty="0" smtClean="0">
                <a:solidFill>
                  <a:srgbClr val="000000"/>
                </a:solidFill>
                <a:latin typeface="Times New Roman" pitchFamily="18" charset="0"/>
                <a:cs typeface="Times New Roman" pitchFamily="18" charset="0"/>
              </a:rPr>
              <a:t>A single-family </a:t>
            </a:r>
            <a:r>
              <a:rPr lang="en-US" dirty="0" smtClean="0">
                <a:solidFill>
                  <a:srgbClr val="000000"/>
                </a:solidFill>
                <a:latin typeface="Times New Roman" pitchFamily="18" charset="0"/>
                <a:cs typeface="Times New Roman" pitchFamily="18" charset="0"/>
              </a:rPr>
              <a:t>house equipped with a HEES system consisting of a Li-ion battery and lead-acid </a:t>
            </a:r>
            <a:r>
              <a:rPr lang="en-US" dirty="0" smtClean="0">
                <a:solidFill>
                  <a:srgbClr val="000000"/>
                </a:solidFill>
                <a:latin typeface="Times New Roman" pitchFamily="18" charset="0"/>
                <a:cs typeface="Times New Roman" pitchFamily="18" charset="0"/>
              </a:rPr>
              <a:t>battery.</a:t>
            </a:r>
          </a:p>
          <a:p>
            <a:pPr indent="182880">
              <a:buFont typeface="Arial" pitchFamily="34" charset="0"/>
              <a:buChar char="•"/>
            </a:pPr>
            <a:r>
              <a:rPr lang="en-US" dirty="0" smtClean="0">
                <a:solidFill>
                  <a:srgbClr val="000000"/>
                </a:solidFill>
                <a:latin typeface="Times New Roman" pitchFamily="18" charset="0"/>
                <a:cs typeface="Times New Roman" pitchFamily="18" charset="0"/>
              </a:rPr>
              <a:t>This system draws energy from the grid when </a:t>
            </a:r>
            <a:r>
              <a:rPr lang="en-US" dirty="0" smtClean="0">
                <a:solidFill>
                  <a:srgbClr val="000000"/>
                </a:solidFill>
                <a:latin typeface="Times New Roman" pitchFamily="18" charset="0"/>
                <a:cs typeface="Times New Roman" pitchFamily="18" charset="0"/>
              </a:rPr>
              <a:t>the </a:t>
            </a:r>
            <a:r>
              <a:rPr lang="en-US" dirty="0" smtClean="0">
                <a:solidFill>
                  <a:srgbClr val="000000"/>
                </a:solidFill>
                <a:latin typeface="Times New Roman" pitchFamily="18" charset="0"/>
                <a:cs typeface="Times New Roman" pitchFamily="18" charset="0"/>
              </a:rPr>
              <a:t>electricity price is low and supply energy to the grid when the price is high.</a:t>
            </a:r>
          </a:p>
          <a:p>
            <a:pPr indent="182880">
              <a:buFont typeface="Arial" pitchFamily="34" charset="0"/>
              <a:buChar char="•"/>
            </a:pPr>
            <a:r>
              <a:rPr lang="en-US" dirty="0" smtClean="0">
                <a:solidFill>
                  <a:srgbClr val="000000"/>
                </a:solidFill>
                <a:latin typeface="Times New Roman" pitchFamily="18" charset="0"/>
                <a:cs typeface="Times New Roman" pitchFamily="18" charset="0"/>
              </a:rPr>
              <a:t>SIMES simulates </a:t>
            </a:r>
            <a:r>
              <a:rPr lang="en-US" dirty="0" smtClean="0">
                <a:solidFill>
                  <a:srgbClr val="000000"/>
                </a:solidFill>
                <a:latin typeface="Times New Roman" pitchFamily="18" charset="0"/>
                <a:cs typeface="Times New Roman" pitchFamily="18" charset="0"/>
              </a:rPr>
              <a:t>the operation of such a system for one </a:t>
            </a:r>
            <a:r>
              <a:rPr lang="en-US" dirty="0" smtClean="0">
                <a:solidFill>
                  <a:srgbClr val="000000"/>
                </a:solidFill>
                <a:latin typeface="Times New Roman" pitchFamily="18" charset="0"/>
                <a:cs typeface="Times New Roman" pitchFamily="18" charset="0"/>
              </a:rPr>
              <a:t>day and </a:t>
            </a:r>
            <a:r>
              <a:rPr lang="en-US" dirty="0" smtClean="0">
                <a:solidFill>
                  <a:srgbClr val="000000"/>
                </a:solidFill>
                <a:latin typeface="Times New Roman" pitchFamily="18" charset="0"/>
                <a:cs typeface="Times New Roman" pitchFamily="18" charset="0"/>
              </a:rPr>
              <a:t>determine its efficiency.</a:t>
            </a:r>
            <a:endParaRPr lang="en-US" dirty="0">
              <a:solidFill>
                <a:srgbClr val="000000"/>
              </a:solidFill>
              <a:latin typeface="Times New Roman" pitchFamily="18" charset="0"/>
              <a:cs typeface="Times New Roman" pitchFamily="18" charset="0"/>
            </a:endParaRPr>
          </a:p>
        </p:txBody>
      </p:sp>
      <p:pic>
        <p:nvPicPr>
          <p:cNvPr id="4" name="Picture 3"/>
          <p:cNvPicPr/>
          <p:nvPr/>
        </p:nvPicPr>
        <p:blipFill>
          <a:blip r:embed="rId3" cstate="print"/>
          <a:srcRect/>
          <a:stretch>
            <a:fillRect/>
          </a:stretch>
        </p:blipFill>
        <p:spPr bwMode="auto">
          <a:xfrm>
            <a:off x="1662643" y="3164026"/>
            <a:ext cx="5328708" cy="1485163"/>
          </a:xfrm>
          <a:prstGeom prst="rect">
            <a:avLst/>
          </a:prstGeom>
          <a:noFill/>
          <a:ln w="9525">
            <a:noFill/>
            <a:miter lim="800000"/>
            <a:headEnd/>
            <a:tailEnd/>
          </a:ln>
        </p:spPr>
      </p:pic>
      <p:sp>
        <p:nvSpPr>
          <p:cNvPr id="5" name="TextBox 4"/>
          <p:cNvSpPr txBox="1"/>
          <p:nvPr/>
        </p:nvSpPr>
        <p:spPr>
          <a:xfrm>
            <a:off x="2505075" y="4572989"/>
            <a:ext cx="4286250" cy="307777"/>
          </a:xfrm>
          <a:prstGeom prst="rect">
            <a:avLst/>
          </a:prstGeom>
          <a:noFill/>
        </p:spPr>
        <p:txBody>
          <a:bodyPr wrap="square" rtlCol="0">
            <a:spAutoFit/>
          </a:bodyPr>
          <a:lstStyle/>
          <a:p>
            <a:r>
              <a:rPr lang="en-US" sz="1400" dirty="0" smtClean="0">
                <a:solidFill>
                  <a:srgbClr val="000000"/>
                </a:solidFill>
                <a:latin typeface="Times New Roman" pitchFamily="18" charset="0"/>
                <a:cs typeface="Times New Roman" pitchFamily="18" charset="0"/>
              </a:rPr>
              <a:t>Fig </a:t>
            </a:r>
            <a:r>
              <a:rPr lang="en-US" sz="1400" dirty="0" smtClean="0">
                <a:solidFill>
                  <a:srgbClr val="000000"/>
                </a:solidFill>
                <a:latin typeface="Times New Roman" pitchFamily="18" charset="0"/>
                <a:cs typeface="Times New Roman" pitchFamily="18" charset="0"/>
              </a:rPr>
              <a:t>5. </a:t>
            </a:r>
            <a:r>
              <a:rPr lang="en-US" sz="1400" dirty="0" err="1" smtClean="0">
                <a:solidFill>
                  <a:srgbClr val="000000"/>
                </a:solidFill>
                <a:latin typeface="Times New Roman" pitchFamily="18" charset="0"/>
                <a:cs typeface="Times New Roman" pitchFamily="18" charset="0"/>
              </a:rPr>
              <a:t>SoC</a:t>
            </a:r>
            <a:r>
              <a:rPr lang="en-US" sz="1400" dirty="0" smtClean="0">
                <a:solidFill>
                  <a:srgbClr val="000000"/>
                </a:solidFill>
                <a:latin typeface="Times New Roman" pitchFamily="18" charset="0"/>
                <a:cs typeface="Times New Roman" pitchFamily="18" charset="0"/>
              </a:rPr>
              <a:t>, current and voltage of both banks</a:t>
            </a:r>
            <a:endParaRPr lang="en-US" sz="1400" dirty="0" smtClean="0">
              <a:solidFill>
                <a:srgbClr val="000000"/>
              </a:solidFill>
              <a:latin typeface="Times New Roman" pitchFamily="18" charset="0"/>
              <a:cs typeface="Times New Roman" pitchFamily="18" charset="0"/>
            </a:endParaRPr>
          </a:p>
        </p:txBody>
      </p:sp>
      <p:sp>
        <p:nvSpPr>
          <p:cNvPr id="6" name="TextBox 5"/>
          <p:cNvSpPr txBox="1"/>
          <p:nvPr/>
        </p:nvSpPr>
        <p:spPr>
          <a:xfrm>
            <a:off x="590550" y="4947441"/>
            <a:ext cx="7772400" cy="646331"/>
          </a:xfrm>
          <a:prstGeom prst="rect">
            <a:avLst/>
          </a:prstGeom>
          <a:noFill/>
        </p:spPr>
        <p:txBody>
          <a:bodyPr wrap="square" rtlCol="0">
            <a:spAutoFit/>
          </a:bodyPr>
          <a:lstStyle/>
          <a:p>
            <a:r>
              <a:rPr lang="en-US" dirty="0" smtClean="0">
                <a:solidFill>
                  <a:srgbClr val="000000"/>
                </a:solidFill>
                <a:latin typeface="Times New Roman" pitchFamily="18" charset="0"/>
                <a:cs typeface="Times New Roman" pitchFamily="18" charset="0"/>
              </a:rPr>
              <a:t>Total energy drawn from the grid is 1575 </a:t>
            </a:r>
            <a:r>
              <a:rPr lang="en-US" dirty="0" err="1" smtClean="0">
                <a:solidFill>
                  <a:srgbClr val="000000"/>
                </a:solidFill>
                <a:latin typeface="Times New Roman" pitchFamily="18" charset="0"/>
                <a:cs typeface="Times New Roman" pitchFamily="18" charset="0"/>
              </a:rPr>
              <a:t>Wh</a:t>
            </a:r>
            <a:r>
              <a:rPr lang="en-US" dirty="0" smtClean="0">
                <a:solidFill>
                  <a:srgbClr val="000000"/>
                </a:solidFill>
                <a:latin typeface="Times New Roman" pitchFamily="18" charset="0"/>
                <a:cs typeface="Times New Roman" pitchFamily="18" charset="0"/>
              </a:rPr>
              <a:t> and supplied to the grid is 1266 Wh.</a:t>
            </a:r>
          </a:p>
          <a:p>
            <a:r>
              <a:rPr lang="en-US" dirty="0" smtClean="0">
                <a:solidFill>
                  <a:srgbClr val="000000"/>
                </a:solidFill>
                <a:latin typeface="Times New Roman" pitchFamily="18" charset="0"/>
                <a:cs typeface="Times New Roman" pitchFamily="18" charset="0"/>
              </a:rPr>
              <a:t>Overall efficiency: 80.4%</a:t>
            </a:r>
            <a:endParaRPr lang="en-US" dirty="0">
              <a:solidFill>
                <a:srgbClr val="00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561975"/>
            <a:ext cx="7772400" cy="646331"/>
          </a:xfrm>
          <a:prstGeom prst="rect">
            <a:avLst/>
          </a:prstGeom>
          <a:noFill/>
        </p:spPr>
        <p:txBody>
          <a:bodyPr wrap="square" rtlCol="0">
            <a:spAutoFit/>
          </a:bodyPr>
          <a:lstStyle/>
          <a:p>
            <a:r>
              <a:rPr lang="en-US" sz="3600" b="1" dirty="0" smtClean="0"/>
              <a:t>Use Case Demonstration (2)</a:t>
            </a:r>
            <a:endParaRPr lang="en-US" sz="3600" b="1" dirty="0"/>
          </a:p>
        </p:txBody>
      </p:sp>
      <p:sp>
        <p:nvSpPr>
          <p:cNvPr id="3" name="TextBox 2"/>
          <p:cNvSpPr txBox="1"/>
          <p:nvPr/>
        </p:nvSpPr>
        <p:spPr>
          <a:xfrm>
            <a:off x="590549" y="1409700"/>
            <a:ext cx="7896225" cy="2031325"/>
          </a:xfrm>
          <a:prstGeom prst="rect">
            <a:avLst/>
          </a:prstGeom>
          <a:noFill/>
        </p:spPr>
        <p:txBody>
          <a:bodyPr wrap="square" rtlCol="0">
            <a:spAutoFit/>
          </a:bodyPr>
          <a:lstStyle/>
          <a:p>
            <a:pPr indent="182880">
              <a:buFont typeface="Arial" pitchFamily="34" charset="0"/>
              <a:buChar char="•"/>
            </a:pPr>
            <a:r>
              <a:rPr lang="en-US" dirty="0" smtClean="0">
                <a:solidFill>
                  <a:srgbClr val="000000"/>
                </a:solidFill>
                <a:latin typeface="Times New Roman" pitchFamily="18" charset="0"/>
                <a:cs typeface="Times New Roman" pitchFamily="18" charset="0"/>
              </a:rPr>
              <a:t>A mobile </a:t>
            </a:r>
            <a:r>
              <a:rPr lang="en-US" dirty="0" smtClean="0">
                <a:solidFill>
                  <a:srgbClr val="000000"/>
                </a:solidFill>
                <a:latin typeface="Times New Roman" pitchFamily="18" charset="0"/>
                <a:cs typeface="Times New Roman" pitchFamily="18" charset="0"/>
              </a:rPr>
              <a:t>device with a HEES system </a:t>
            </a:r>
            <a:r>
              <a:rPr lang="en-US" dirty="0" smtClean="0">
                <a:solidFill>
                  <a:srgbClr val="000000"/>
                </a:solidFill>
                <a:latin typeface="Times New Roman" pitchFamily="18" charset="0"/>
                <a:cs typeface="Times New Roman" pitchFamily="18" charset="0"/>
              </a:rPr>
              <a:t>consisting </a:t>
            </a:r>
            <a:r>
              <a:rPr lang="en-US" dirty="0" smtClean="0">
                <a:solidFill>
                  <a:srgbClr val="000000"/>
                </a:solidFill>
                <a:latin typeface="Times New Roman" pitchFamily="18" charset="0"/>
                <a:cs typeface="Times New Roman" pitchFamily="18" charset="0"/>
              </a:rPr>
              <a:t>of a Li-ion battery and </a:t>
            </a:r>
            <a:r>
              <a:rPr lang="en-US" dirty="0" smtClean="0">
                <a:solidFill>
                  <a:srgbClr val="000000"/>
                </a:solidFill>
                <a:latin typeface="Times New Roman" pitchFamily="18" charset="0"/>
                <a:cs typeface="Times New Roman" pitchFamily="18" charset="0"/>
              </a:rPr>
              <a:t>supercapacitor.</a:t>
            </a:r>
          </a:p>
          <a:p>
            <a:pPr indent="182880">
              <a:buFont typeface="Arial" pitchFamily="34" charset="0"/>
              <a:buChar char="•"/>
            </a:pPr>
            <a:r>
              <a:rPr lang="en-US" dirty="0" smtClean="0">
                <a:solidFill>
                  <a:srgbClr val="000000"/>
                </a:solidFill>
                <a:latin typeface="Times New Roman" pitchFamily="18" charset="0"/>
                <a:cs typeface="Times New Roman" pitchFamily="18" charset="0"/>
              </a:rPr>
              <a:t>An expert-based </a:t>
            </a:r>
            <a:r>
              <a:rPr lang="en-US" dirty="0" smtClean="0">
                <a:solidFill>
                  <a:srgbClr val="000000"/>
                </a:solidFill>
                <a:latin typeface="Times New Roman" pitchFamily="18" charset="0"/>
                <a:cs typeface="Times New Roman" pitchFamily="18" charset="0"/>
              </a:rPr>
              <a:t>online management algorithm is implemented in the mobile device which determines how to charge/discharge the supercapacitor to minimize the power loss in the system</a:t>
            </a:r>
            <a:r>
              <a:rPr lang="en-US" dirty="0" smtClean="0">
                <a:solidFill>
                  <a:srgbClr val="000000"/>
                </a:solidFill>
                <a:latin typeface="Times New Roman" pitchFamily="18" charset="0"/>
                <a:cs typeface="Times New Roman" pitchFamily="18" charset="0"/>
              </a:rPr>
              <a:t>.</a:t>
            </a:r>
            <a:endParaRPr lang="en-US" dirty="0" smtClean="0">
              <a:solidFill>
                <a:srgbClr val="000000"/>
              </a:solidFill>
              <a:latin typeface="Times New Roman" pitchFamily="18" charset="0"/>
              <a:cs typeface="Times New Roman" pitchFamily="18" charset="0"/>
            </a:endParaRPr>
          </a:p>
          <a:p>
            <a:pPr indent="182880">
              <a:buFont typeface="Arial" pitchFamily="34" charset="0"/>
              <a:buChar char="•"/>
            </a:pPr>
            <a:r>
              <a:rPr lang="en-US" dirty="0" smtClean="0">
                <a:solidFill>
                  <a:srgbClr val="000000"/>
                </a:solidFill>
                <a:latin typeface="Times New Roman" pitchFamily="18" charset="0"/>
                <a:cs typeface="Times New Roman" pitchFamily="18" charset="0"/>
              </a:rPr>
              <a:t>SIMES simulates </a:t>
            </a:r>
            <a:r>
              <a:rPr lang="en-US" dirty="0" smtClean="0">
                <a:solidFill>
                  <a:srgbClr val="000000"/>
                </a:solidFill>
                <a:latin typeface="Times New Roman" pitchFamily="18" charset="0"/>
                <a:cs typeface="Times New Roman" pitchFamily="18" charset="0"/>
              </a:rPr>
              <a:t>its operation and calculate the power consumption and power loss in the system</a:t>
            </a:r>
            <a:r>
              <a:rPr lang="en-US" dirty="0" smtClean="0">
                <a:solidFill>
                  <a:srgbClr val="000000"/>
                </a:solidFill>
                <a:latin typeface="Times New Roman" pitchFamily="18" charset="0"/>
                <a:cs typeface="Times New Roman" pitchFamily="18" charset="0"/>
              </a:rPr>
              <a:t>. The baseline is using a Li-ion battery only as the power supply.</a:t>
            </a:r>
            <a:endParaRPr lang="en-US" dirty="0">
              <a:solidFill>
                <a:srgbClr val="000000"/>
              </a:solidFill>
              <a:latin typeface="Times New Roman" pitchFamily="18" charset="0"/>
              <a:cs typeface="Times New Roman" pitchFamily="18" charset="0"/>
            </a:endParaRPr>
          </a:p>
        </p:txBody>
      </p:sp>
      <p:pic>
        <p:nvPicPr>
          <p:cNvPr id="4" name="Picture 3"/>
          <p:cNvPicPr/>
          <p:nvPr/>
        </p:nvPicPr>
        <p:blipFill>
          <a:blip r:embed="rId3" cstate="print"/>
          <a:srcRect/>
          <a:stretch>
            <a:fillRect/>
          </a:stretch>
        </p:blipFill>
        <p:spPr bwMode="auto">
          <a:xfrm>
            <a:off x="1149071" y="3507700"/>
            <a:ext cx="6435513" cy="1654850"/>
          </a:xfrm>
          <a:prstGeom prst="rect">
            <a:avLst/>
          </a:prstGeom>
          <a:noFill/>
          <a:ln w="9525">
            <a:noFill/>
            <a:miter lim="800000"/>
            <a:headEnd/>
            <a:tailEnd/>
          </a:ln>
        </p:spPr>
      </p:pic>
      <p:sp>
        <p:nvSpPr>
          <p:cNvPr id="5" name="TextBox 4"/>
          <p:cNvSpPr txBox="1"/>
          <p:nvPr/>
        </p:nvSpPr>
        <p:spPr>
          <a:xfrm>
            <a:off x="2105024" y="5087339"/>
            <a:ext cx="4886325" cy="307777"/>
          </a:xfrm>
          <a:prstGeom prst="rect">
            <a:avLst/>
          </a:prstGeom>
          <a:noFill/>
        </p:spPr>
        <p:txBody>
          <a:bodyPr wrap="square" rtlCol="0">
            <a:spAutoFit/>
          </a:bodyPr>
          <a:lstStyle/>
          <a:p>
            <a:r>
              <a:rPr lang="en-US" sz="1400" dirty="0" smtClean="0">
                <a:solidFill>
                  <a:srgbClr val="000000"/>
                </a:solidFill>
                <a:latin typeface="Times New Roman" pitchFamily="18" charset="0"/>
                <a:cs typeface="Times New Roman" pitchFamily="18" charset="0"/>
              </a:rPr>
              <a:t>Fig </a:t>
            </a:r>
            <a:r>
              <a:rPr lang="en-US" sz="1400" dirty="0" smtClean="0">
                <a:solidFill>
                  <a:srgbClr val="000000"/>
                </a:solidFill>
                <a:latin typeface="Times New Roman" pitchFamily="18" charset="0"/>
                <a:cs typeface="Times New Roman" pitchFamily="18" charset="0"/>
              </a:rPr>
              <a:t>6. Power consumption and power loss of the mobile device</a:t>
            </a:r>
            <a:endParaRPr lang="en-US" sz="1400" dirty="0" smtClean="0">
              <a:solidFill>
                <a:srgbClr val="000000"/>
              </a:solidFill>
              <a:latin typeface="Times New Roman" pitchFamily="18" charset="0"/>
              <a:cs typeface="Times New Roman" pitchFamily="18" charset="0"/>
            </a:endParaRPr>
          </a:p>
        </p:txBody>
      </p:sp>
      <p:sp>
        <p:nvSpPr>
          <p:cNvPr id="6" name="TextBox 5"/>
          <p:cNvSpPr txBox="1"/>
          <p:nvPr/>
        </p:nvSpPr>
        <p:spPr>
          <a:xfrm>
            <a:off x="590550" y="5366541"/>
            <a:ext cx="7772400" cy="369332"/>
          </a:xfrm>
          <a:prstGeom prst="rect">
            <a:avLst/>
          </a:prstGeom>
          <a:noFill/>
        </p:spPr>
        <p:txBody>
          <a:bodyPr wrap="square" rtlCol="0">
            <a:spAutoFit/>
          </a:bodyPr>
          <a:lstStyle/>
          <a:p>
            <a:r>
              <a:rPr lang="en-US" dirty="0" smtClean="0">
                <a:solidFill>
                  <a:srgbClr val="000000"/>
                </a:solidFill>
                <a:latin typeface="Times New Roman" pitchFamily="18" charset="0"/>
                <a:cs typeface="Times New Roman" pitchFamily="18" charset="0"/>
              </a:rPr>
              <a:t>Power </a:t>
            </a:r>
            <a:r>
              <a:rPr lang="en-US" dirty="0" smtClean="0">
                <a:solidFill>
                  <a:srgbClr val="000000"/>
                </a:solidFill>
                <a:latin typeface="Times New Roman" pitchFamily="18" charset="0"/>
                <a:cs typeface="Times New Roman" pitchFamily="18" charset="0"/>
              </a:rPr>
              <a:t>consumption is reduced by 4% and power loss is reduced by 28%.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2571750"/>
            <a:ext cx="7772400" cy="646331"/>
          </a:xfrm>
          <a:prstGeom prst="rect">
            <a:avLst/>
          </a:prstGeom>
          <a:noFill/>
        </p:spPr>
        <p:txBody>
          <a:bodyPr wrap="square" rtlCol="0">
            <a:spAutoFit/>
          </a:bodyPr>
          <a:lstStyle/>
          <a:p>
            <a:pPr algn="ctr"/>
            <a:r>
              <a:rPr lang="en-US" sz="3600" b="1" dirty="0" smtClean="0"/>
              <a:t>Q&amp;A</a:t>
            </a:r>
            <a:endParaRPr lang="en-US" sz="3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2571750"/>
            <a:ext cx="7772400" cy="646331"/>
          </a:xfrm>
          <a:prstGeom prst="rect">
            <a:avLst/>
          </a:prstGeom>
          <a:noFill/>
        </p:spPr>
        <p:txBody>
          <a:bodyPr wrap="square" rtlCol="0">
            <a:spAutoFit/>
          </a:bodyPr>
          <a:lstStyle/>
          <a:p>
            <a:pPr algn="ctr"/>
            <a:r>
              <a:rPr lang="en-US" sz="3600" b="1" dirty="0" smtClean="0"/>
              <a:t>Thank You!</a:t>
            </a:r>
            <a:endParaRPr lang="en-US" sz="3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561975"/>
            <a:ext cx="7772400" cy="646331"/>
          </a:xfrm>
          <a:prstGeom prst="rect">
            <a:avLst/>
          </a:prstGeom>
          <a:noFill/>
        </p:spPr>
        <p:txBody>
          <a:bodyPr wrap="square" rtlCol="0">
            <a:spAutoFit/>
          </a:bodyPr>
          <a:lstStyle/>
          <a:p>
            <a:r>
              <a:rPr lang="en-US" sz="3600" b="1" dirty="0" smtClean="0"/>
              <a:t>Background</a:t>
            </a:r>
            <a:endParaRPr lang="en-US" sz="3600" b="1" dirty="0"/>
          </a:p>
        </p:txBody>
      </p:sp>
      <p:sp>
        <p:nvSpPr>
          <p:cNvPr id="3" name="TextBox 2"/>
          <p:cNvSpPr txBox="1"/>
          <p:nvPr/>
        </p:nvSpPr>
        <p:spPr>
          <a:xfrm>
            <a:off x="590550" y="1409700"/>
            <a:ext cx="7772400" cy="1477328"/>
          </a:xfrm>
          <a:prstGeom prst="rect">
            <a:avLst/>
          </a:prstGeom>
          <a:noFill/>
        </p:spPr>
        <p:txBody>
          <a:bodyPr wrap="square" rtlCol="0">
            <a:spAutoFit/>
          </a:bodyPr>
          <a:lstStyle/>
          <a:p>
            <a:pPr>
              <a:buFont typeface="Arial" pitchFamily="34" charset="0"/>
              <a:buChar char="•"/>
            </a:pPr>
            <a:r>
              <a:rPr lang="en-US" dirty="0" smtClean="0">
                <a:solidFill>
                  <a:srgbClr val="000000"/>
                </a:solidFill>
                <a:latin typeface="Times New Roman" pitchFamily="18" charset="0"/>
                <a:cs typeface="Times New Roman" pitchFamily="18" charset="0"/>
              </a:rPr>
              <a:t> Hybrid </a:t>
            </a:r>
            <a:r>
              <a:rPr lang="en-US" dirty="0" smtClean="0">
                <a:solidFill>
                  <a:srgbClr val="000000"/>
                </a:solidFill>
                <a:latin typeface="Times New Roman" pitchFamily="18" charset="0"/>
                <a:cs typeface="Times New Roman" pitchFamily="18" charset="0"/>
              </a:rPr>
              <a:t>electrical energy </a:t>
            </a:r>
            <a:r>
              <a:rPr lang="en-US" dirty="0" smtClean="0">
                <a:solidFill>
                  <a:srgbClr val="000000"/>
                </a:solidFill>
                <a:latin typeface="Times New Roman" pitchFamily="18" charset="0"/>
                <a:cs typeface="Times New Roman" pitchFamily="18" charset="0"/>
              </a:rPr>
              <a:t>storage (HEES) system</a:t>
            </a:r>
          </a:p>
          <a:p>
            <a:pPr lvl="1">
              <a:buFont typeface="Courier New" pitchFamily="49" charset="0"/>
              <a:buChar char="o"/>
            </a:pPr>
            <a:r>
              <a:rPr lang="en-US"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C</a:t>
            </a:r>
            <a:r>
              <a:rPr lang="en-US" dirty="0" smtClean="0">
                <a:solidFill>
                  <a:srgbClr val="000000"/>
                </a:solidFill>
                <a:latin typeface="Times New Roman" pitchFamily="18" charset="0"/>
                <a:cs typeface="Times New Roman" pitchFamily="18" charset="0"/>
              </a:rPr>
              <a:t>onsists of several heterogeneous energy storage elements </a:t>
            </a:r>
          </a:p>
          <a:p>
            <a:pPr lvl="1">
              <a:buFont typeface="Courier New" pitchFamily="49" charset="0"/>
              <a:buChar char="o"/>
            </a:pPr>
            <a:r>
              <a:rPr lang="en-US"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E</a:t>
            </a:r>
            <a:r>
              <a:rPr lang="en-US" dirty="0" smtClean="0">
                <a:solidFill>
                  <a:srgbClr val="000000"/>
                </a:solidFill>
                <a:latin typeface="Times New Roman" pitchFamily="18" charset="0"/>
                <a:cs typeface="Times New Roman" pitchFamily="18" charset="0"/>
              </a:rPr>
              <a:t>xploits the strengths (such as high cycle efficiency, high power density, long cycle life, low cost, etc.) of each type of storage element and hide their weaknesses.</a:t>
            </a:r>
            <a:endParaRPr lang="en-US" dirty="0">
              <a:solidFill>
                <a:srgbClr val="000000"/>
              </a:solidFill>
              <a:latin typeface="Times New Roman" pitchFamily="18" charset="0"/>
              <a:cs typeface="Times New Roman"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313" name="Object 1"/>
          <p:cNvGraphicFramePr>
            <a:graphicFrameLocks noChangeAspect="1"/>
          </p:cNvGraphicFramePr>
          <p:nvPr/>
        </p:nvGraphicFramePr>
        <p:xfrm>
          <a:off x="2609850" y="2686051"/>
          <a:ext cx="3956345" cy="2133600"/>
        </p:xfrm>
        <a:graphic>
          <a:graphicData uri="http://schemas.openxmlformats.org/presentationml/2006/ole">
            <p:oleObj spid="_x0000_s13313" name="Visio" r:id="rId4" imgW="3765383" imgH="2024460" progId="Visio.Drawing.11">
              <p:embed/>
            </p:oleObj>
          </a:graphicData>
        </a:graphic>
      </p:graphicFrame>
      <p:sp>
        <p:nvSpPr>
          <p:cNvPr id="6" name="TextBox 5"/>
          <p:cNvSpPr txBox="1"/>
          <p:nvPr/>
        </p:nvSpPr>
        <p:spPr>
          <a:xfrm>
            <a:off x="590550" y="4895850"/>
            <a:ext cx="7772400" cy="646331"/>
          </a:xfrm>
          <a:prstGeom prst="rect">
            <a:avLst/>
          </a:prstGeom>
          <a:noFill/>
        </p:spPr>
        <p:txBody>
          <a:bodyPr wrap="square" rtlCol="0">
            <a:spAutoFit/>
          </a:bodyPr>
          <a:lstStyle/>
          <a:p>
            <a:pPr>
              <a:buFont typeface="Arial" pitchFamily="34" charset="0"/>
              <a:buChar char="•"/>
            </a:pPr>
            <a:r>
              <a:rPr lang="en-US" dirty="0" smtClean="0">
                <a:solidFill>
                  <a:srgbClr val="000000"/>
                </a:solidFill>
                <a:latin typeface="Times New Roman" pitchFamily="18" charset="0"/>
                <a:cs typeface="Times New Roman" pitchFamily="18" charset="0"/>
              </a:rPr>
              <a:t> Some popular energy storage elements: Li-ion battery, lead-acid battery, Ni-</a:t>
            </a:r>
            <a:r>
              <a:rPr lang="en-US" dirty="0" err="1" smtClean="0">
                <a:solidFill>
                  <a:srgbClr val="000000"/>
                </a:solidFill>
                <a:latin typeface="Times New Roman" pitchFamily="18" charset="0"/>
                <a:cs typeface="Times New Roman" pitchFamily="18" charset="0"/>
              </a:rPr>
              <a:t>Cd</a:t>
            </a:r>
            <a:r>
              <a:rPr lang="en-US" dirty="0" smtClean="0">
                <a:solidFill>
                  <a:srgbClr val="000000"/>
                </a:solidFill>
                <a:latin typeface="Times New Roman" pitchFamily="18" charset="0"/>
                <a:cs typeface="Times New Roman" pitchFamily="18" charset="0"/>
              </a:rPr>
              <a:t> battery</a:t>
            </a:r>
            <a:r>
              <a:rPr lang="en-US"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supercapacitor, etc.</a:t>
            </a:r>
            <a:endParaRPr lang="en-US"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561975"/>
            <a:ext cx="7772400" cy="646331"/>
          </a:xfrm>
          <a:prstGeom prst="rect">
            <a:avLst/>
          </a:prstGeom>
          <a:noFill/>
        </p:spPr>
        <p:txBody>
          <a:bodyPr wrap="square" rtlCol="0">
            <a:spAutoFit/>
          </a:bodyPr>
          <a:lstStyle/>
          <a:p>
            <a:r>
              <a:rPr lang="en-US" sz="3600" b="1" dirty="0" smtClean="0"/>
              <a:t>Background (cont’d)</a:t>
            </a:r>
            <a:endParaRPr lang="en-US" sz="3600" b="1" dirty="0"/>
          </a:p>
        </p:txBody>
      </p:sp>
      <p:sp>
        <p:nvSpPr>
          <p:cNvPr id="3" name="TextBox 2"/>
          <p:cNvSpPr txBox="1"/>
          <p:nvPr/>
        </p:nvSpPr>
        <p:spPr>
          <a:xfrm>
            <a:off x="590550" y="1409700"/>
            <a:ext cx="7772400" cy="400110"/>
          </a:xfrm>
          <a:prstGeom prst="rect">
            <a:avLst/>
          </a:prstGeom>
          <a:noFill/>
        </p:spPr>
        <p:txBody>
          <a:bodyPr wrap="square" rtlCol="0">
            <a:spAutoFit/>
          </a:bodyPr>
          <a:lstStyle/>
          <a:p>
            <a:r>
              <a:rPr lang="en-US" sz="2000" dirty="0" smtClean="0">
                <a:solidFill>
                  <a:srgbClr val="000000"/>
                </a:solidFill>
                <a:latin typeface="Times New Roman" pitchFamily="18" charset="0"/>
                <a:cs typeface="Times New Roman" pitchFamily="18" charset="0"/>
              </a:rPr>
              <a:t>Applications of HEES systems:</a:t>
            </a:r>
            <a:endParaRPr lang="en-US" sz="2000" dirty="0">
              <a:solidFill>
                <a:srgbClr val="000000"/>
              </a:solidFill>
              <a:latin typeface="Times New Roman" pitchFamily="18" charset="0"/>
              <a:cs typeface="Times New Roman" pitchFamily="18" charset="0"/>
            </a:endParaRPr>
          </a:p>
        </p:txBody>
      </p:sp>
      <p:pic>
        <p:nvPicPr>
          <p:cNvPr id="12289" name="Picture 1" descr="C:\Users\Siyu\AppData\Local\Microsoft\Windows\Temporary Internet Files\Content.IE5\87OPZVPF\MC900437928[1].wmf"/>
          <p:cNvPicPr>
            <a:picLocks noChangeAspect="1" noChangeArrowheads="1"/>
          </p:cNvPicPr>
          <p:nvPr/>
        </p:nvPicPr>
        <p:blipFill>
          <a:blip r:embed="rId3"/>
          <a:srcRect/>
          <a:stretch>
            <a:fillRect/>
          </a:stretch>
        </p:blipFill>
        <p:spPr bwMode="auto">
          <a:xfrm>
            <a:off x="1076325" y="2734072"/>
            <a:ext cx="2635166" cy="1637507"/>
          </a:xfrm>
          <a:prstGeom prst="rect">
            <a:avLst/>
          </a:prstGeom>
          <a:noFill/>
        </p:spPr>
      </p:pic>
      <p:pic>
        <p:nvPicPr>
          <p:cNvPr id="12290" name="Picture 2" descr="C:\Users\Siyu\AppData\Local\Microsoft\Windows\Temporary Internet Files\Content.IE5\87OPZVPF\MC900388724[1].wmf"/>
          <p:cNvPicPr>
            <a:picLocks noChangeAspect="1" noChangeArrowheads="1"/>
          </p:cNvPicPr>
          <p:nvPr/>
        </p:nvPicPr>
        <p:blipFill>
          <a:blip r:embed="rId4"/>
          <a:srcRect/>
          <a:stretch>
            <a:fillRect/>
          </a:stretch>
        </p:blipFill>
        <p:spPr bwMode="auto">
          <a:xfrm>
            <a:off x="4350192" y="1208306"/>
            <a:ext cx="2755458" cy="1493837"/>
          </a:xfrm>
          <a:prstGeom prst="rect">
            <a:avLst/>
          </a:prstGeom>
          <a:noFill/>
        </p:spPr>
      </p:pic>
      <p:pic>
        <p:nvPicPr>
          <p:cNvPr id="12292" name="Picture 4" descr="C:\Users\Siyu\AppData\Local\Microsoft\Windows\Temporary Internet Files\Content.IE5\VJ9DCOJJ\MC900439836[1].png"/>
          <p:cNvPicPr>
            <a:picLocks noChangeAspect="1" noChangeArrowheads="1"/>
          </p:cNvPicPr>
          <p:nvPr/>
        </p:nvPicPr>
        <p:blipFill>
          <a:blip r:embed="rId5"/>
          <a:srcRect/>
          <a:stretch>
            <a:fillRect/>
          </a:stretch>
        </p:blipFill>
        <p:spPr bwMode="auto">
          <a:xfrm>
            <a:off x="5229225" y="3376216"/>
            <a:ext cx="1876425" cy="1876425"/>
          </a:xfrm>
          <a:prstGeom prst="rect">
            <a:avLst/>
          </a:prstGeom>
          <a:noFill/>
        </p:spPr>
      </p:pic>
      <p:sp>
        <p:nvSpPr>
          <p:cNvPr id="8" name="TextBox 7"/>
          <p:cNvSpPr txBox="1"/>
          <p:nvPr/>
        </p:nvSpPr>
        <p:spPr>
          <a:xfrm>
            <a:off x="1438275" y="4371579"/>
            <a:ext cx="2505075" cy="369332"/>
          </a:xfrm>
          <a:prstGeom prst="rect">
            <a:avLst/>
          </a:prstGeom>
          <a:noFill/>
        </p:spPr>
        <p:txBody>
          <a:bodyPr wrap="square" rtlCol="0">
            <a:spAutoFit/>
          </a:bodyPr>
          <a:lstStyle/>
          <a:p>
            <a:r>
              <a:rPr lang="en-US" dirty="0" smtClean="0">
                <a:solidFill>
                  <a:srgbClr val="000000"/>
                </a:solidFill>
                <a:latin typeface="Times New Roman" pitchFamily="18" charset="0"/>
                <a:cs typeface="Times New Roman" pitchFamily="18" charset="0"/>
              </a:rPr>
              <a:t>Home application</a:t>
            </a:r>
            <a:endParaRPr lang="en-US" dirty="0">
              <a:solidFill>
                <a:srgbClr val="000000"/>
              </a:solidFill>
              <a:latin typeface="Times New Roman" pitchFamily="18" charset="0"/>
              <a:cs typeface="Times New Roman" pitchFamily="18" charset="0"/>
            </a:endParaRPr>
          </a:p>
        </p:txBody>
      </p:sp>
      <p:sp>
        <p:nvSpPr>
          <p:cNvPr id="9" name="TextBox 8"/>
          <p:cNvSpPr txBox="1"/>
          <p:nvPr/>
        </p:nvSpPr>
        <p:spPr>
          <a:xfrm>
            <a:off x="4905375" y="2692281"/>
            <a:ext cx="2505075" cy="369332"/>
          </a:xfrm>
          <a:prstGeom prst="rect">
            <a:avLst/>
          </a:prstGeom>
          <a:noFill/>
        </p:spPr>
        <p:txBody>
          <a:bodyPr wrap="square" rtlCol="0">
            <a:spAutoFit/>
          </a:bodyPr>
          <a:lstStyle/>
          <a:p>
            <a:r>
              <a:rPr lang="en-US" dirty="0" smtClean="0">
                <a:solidFill>
                  <a:srgbClr val="000000"/>
                </a:solidFill>
                <a:latin typeface="Times New Roman" pitchFamily="18" charset="0"/>
                <a:cs typeface="Times New Roman" pitchFamily="18" charset="0"/>
              </a:rPr>
              <a:t>Electric vehicle</a:t>
            </a:r>
            <a:endParaRPr lang="en-US" dirty="0">
              <a:solidFill>
                <a:srgbClr val="000000"/>
              </a:solidFill>
              <a:latin typeface="Times New Roman" pitchFamily="18" charset="0"/>
              <a:cs typeface="Times New Roman" pitchFamily="18" charset="0"/>
            </a:endParaRPr>
          </a:p>
        </p:txBody>
      </p:sp>
      <p:sp>
        <p:nvSpPr>
          <p:cNvPr id="10" name="TextBox 9"/>
          <p:cNvSpPr txBox="1"/>
          <p:nvPr/>
        </p:nvSpPr>
        <p:spPr>
          <a:xfrm>
            <a:off x="5591175" y="5163225"/>
            <a:ext cx="2505075" cy="369332"/>
          </a:xfrm>
          <a:prstGeom prst="rect">
            <a:avLst/>
          </a:prstGeom>
          <a:noFill/>
        </p:spPr>
        <p:txBody>
          <a:bodyPr wrap="square" rtlCol="0">
            <a:spAutoFit/>
          </a:bodyPr>
          <a:lstStyle/>
          <a:p>
            <a:r>
              <a:rPr lang="en-US" dirty="0" smtClean="0">
                <a:solidFill>
                  <a:srgbClr val="000000"/>
                </a:solidFill>
                <a:latin typeface="Times New Roman" pitchFamily="18" charset="0"/>
                <a:cs typeface="Times New Roman" pitchFamily="18" charset="0"/>
              </a:rPr>
              <a:t>Mobile device</a:t>
            </a:r>
            <a:endParaRPr lang="en-US"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561975"/>
            <a:ext cx="7772400" cy="646331"/>
          </a:xfrm>
          <a:prstGeom prst="rect">
            <a:avLst/>
          </a:prstGeom>
          <a:noFill/>
        </p:spPr>
        <p:txBody>
          <a:bodyPr wrap="square" rtlCol="0">
            <a:spAutoFit/>
          </a:bodyPr>
          <a:lstStyle/>
          <a:p>
            <a:r>
              <a:rPr lang="en-US" sz="3600" b="1" dirty="0" smtClean="0"/>
              <a:t>Abstraction of HEES Systems</a:t>
            </a:r>
            <a:endParaRPr lang="en-US" sz="3600" b="1" dirty="0"/>
          </a:p>
        </p:txBody>
      </p:sp>
      <p:sp>
        <p:nvSpPr>
          <p:cNvPr id="3" name="TextBox 2"/>
          <p:cNvSpPr txBox="1"/>
          <p:nvPr/>
        </p:nvSpPr>
        <p:spPr>
          <a:xfrm>
            <a:off x="590550" y="1409700"/>
            <a:ext cx="4457700" cy="2554545"/>
          </a:xfrm>
          <a:prstGeom prst="rect">
            <a:avLst/>
          </a:prstGeom>
          <a:noFill/>
        </p:spPr>
        <p:txBody>
          <a:bodyPr wrap="square" rtlCol="0">
            <a:spAutoFit/>
          </a:bodyPr>
          <a:lstStyle/>
          <a:p>
            <a:r>
              <a:rPr lang="en-US" sz="2000" dirty="0" smtClean="0">
                <a:solidFill>
                  <a:srgbClr val="000000"/>
                </a:solidFill>
                <a:latin typeface="Times New Roman" pitchFamily="18" charset="0"/>
                <a:cs typeface="Times New Roman" pitchFamily="18" charset="0"/>
              </a:rPr>
              <a:t>Top-level: We abstract </a:t>
            </a:r>
            <a:r>
              <a:rPr lang="en-US" sz="2000" dirty="0" smtClean="0">
                <a:solidFill>
                  <a:srgbClr val="000000"/>
                </a:solidFill>
                <a:latin typeface="Times New Roman" pitchFamily="18" charset="0"/>
                <a:cs typeface="Times New Roman" pitchFamily="18" charset="0"/>
              </a:rPr>
              <a:t>a HEES system </a:t>
            </a:r>
            <a:r>
              <a:rPr lang="en-US" sz="2000" dirty="0" smtClean="0">
                <a:solidFill>
                  <a:srgbClr val="000000"/>
                </a:solidFill>
                <a:latin typeface="Times New Roman" pitchFamily="18" charset="0"/>
                <a:cs typeface="Times New Roman" pitchFamily="18" charset="0"/>
              </a:rPr>
              <a:t>as a graph:</a:t>
            </a:r>
          </a:p>
          <a:p>
            <a:pPr lvl="1"/>
            <a:r>
              <a:rPr lang="en-US" sz="2000" dirty="0" smtClean="0">
                <a:solidFill>
                  <a:srgbClr val="000000"/>
                </a:solidFill>
                <a:latin typeface="Times New Roman" pitchFamily="18" charset="0"/>
                <a:cs typeface="Times New Roman" pitchFamily="18" charset="0"/>
              </a:rPr>
              <a:t>Source/load/bank/CTI =&gt; Nodes</a:t>
            </a:r>
          </a:p>
          <a:p>
            <a:pPr lvl="1"/>
            <a:r>
              <a:rPr lang="en-US" sz="2000" dirty="0" smtClean="0">
                <a:solidFill>
                  <a:srgbClr val="000000"/>
                </a:solidFill>
                <a:latin typeface="Times New Roman" pitchFamily="18" charset="0"/>
                <a:cs typeface="Times New Roman" pitchFamily="18" charset="0"/>
              </a:rPr>
              <a:t>Converters =&gt; Edges</a:t>
            </a:r>
          </a:p>
          <a:p>
            <a:endParaRPr lang="en-US" sz="2000" dirty="0" smtClean="0">
              <a:solidFill>
                <a:srgbClr val="000000"/>
              </a:solidFill>
              <a:latin typeface="Times New Roman" pitchFamily="18" charset="0"/>
              <a:cs typeface="Times New Roman" pitchFamily="18" charset="0"/>
            </a:endParaRPr>
          </a:p>
          <a:p>
            <a:r>
              <a:rPr lang="en-US" sz="2000" dirty="0" smtClean="0">
                <a:solidFill>
                  <a:srgbClr val="000000"/>
                </a:solidFill>
                <a:latin typeface="Times New Roman" pitchFamily="18" charset="0"/>
                <a:cs typeface="Times New Roman" pitchFamily="18" charset="0"/>
              </a:rPr>
              <a:t>Connection between a </a:t>
            </a:r>
            <a:r>
              <a:rPr lang="en-US" sz="2000" dirty="0" smtClean="0">
                <a:solidFill>
                  <a:srgbClr val="000000"/>
                </a:solidFill>
                <a:latin typeface="Times New Roman" pitchFamily="18" charset="0"/>
                <a:cs typeface="Times New Roman" pitchFamily="18" charset="0"/>
              </a:rPr>
              <a:t>component (node) </a:t>
            </a:r>
            <a:r>
              <a:rPr lang="en-US" sz="2000" dirty="0" smtClean="0">
                <a:solidFill>
                  <a:srgbClr val="000000"/>
                </a:solidFill>
                <a:latin typeface="Times New Roman" pitchFamily="18" charset="0"/>
                <a:cs typeface="Times New Roman" pitchFamily="18" charset="0"/>
              </a:rPr>
              <a:t>and </a:t>
            </a:r>
            <a:r>
              <a:rPr lang="en-US" sz="2000" dirty="0" smtClean="0">
                <a:solidFill>
                  <a:srgbClr val="000000"/>
                </a:solidFill>
                <a:latin typeface="Times New Roman" pitchFamily="18" charset="0"/>
                <a:cs typeface="Times New Roman" pitchFamily="18" charset="0"/>
              </a:rPr>
              <a:t>a converter (edge) </a:t>
            </a:r>
            <a:r>
              <a:rPr lang="en-US" sz="2000" dirty="0" smtClean="0">
                <a:solidFill>
                  <a:srgbClr val="000000"/>
                </a:solidFill>
                <a:latin typeface="Times New Roman" pitchFamily="18" charset="0"/>
                <a:cs typeface="Times New Roman" pitchFamily="18" charset="0"/>
              </a:rPr>
              <a:t>is abstracted as a port, which is simply </a:t>
            </a:r>
            <a:r>
              <a:rPr lang="en-US" sz="2000" dirty="0" smtClean="0">
                <a:solidFill>
                  <a:srgbClr val="000000"/>
                </a:solidFill>
                <a:latin typeface="Times New Roman" pitchFamily="18" charset="0"/>
                <a:cs typeface="Times New Roman" pitchFamily="18" charset="0"/>
              </a:rPr>
              <a:t>a V-I </a:t>
            </a:r>
            <a:r>
              <a:rPr lang="en-US" sz="2000" dirty="0" smtClean="0">
                <a:solidFill>
                  <a:srgbClr val="000000"/>
                </a:solidFill>
                <a:latin typeface="Times New Roman" pitchFamily="18" charset="0"/>
                <a:cs typeface="Times New Roman" pitchFamily="18" charset="0"/>
              </a:rPr>
              <a:t>curve.</a:t>
            </a:r>
            <a:endParaRPr lang="en-US" sz="2000" dirty="0">
              <a:solidFill>
                <a:srgbClr val="000000"/>
              </a:solidFill>
              <a:latin typeface="Times New Roman" pitchFamily="18" charset="0"/>
              <a:cs typeface="Times New Roman" pitchFamily="18" charset="0"/>
            </a:endParaRPr>
          </a:p>
        </p:txBody>
      </p:sp>
      <p:graphicFrame>
        <p:nvGraphicFramePr>
          <p:cNvPr id="11265" name="Object 1"/>
          <p:cNvGraphicFramePr>
            <a:graphicFrameLocks noChangeAspect="1"/>
          </p:cNvGraphicFramePr>
          <p:nvPr/>
        </p:nvGraphicFramePr>
        <p:xfrm>
          <a:off x="5048250" y="1419225"/>
          <a:ext cx="3611044" cy="1947384"/>
        </p:xfrm>
        <a:graphic>
          <a:graphicData uri="http://schemas.openxmlformats.org/presentationml/2006/ole">
            <p:oleObj spid="_x0000_s11265" name="Visio" r:id="rId4" imgW="3765383" imgH="2024460" progId="Visio.Drawing.11">
              <p:embed/>
            </p:oleObj>
          </a:graphicData>
        </a:graphic>
      </p:graphicFrame>
      <p:sp>
        <p:nvSpPr>
          <p:cNvPr id="1126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7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271" name="Object 7"/>
          <p:cNvGraphicFramePr>
            <a:graphicFrameLocks noChangeAspect="1"/>
          </p:cNvGraphicFramePr>
          <p:nvPr/>
        </p:nvGraphicFramePr>
        <p:xfrm>
          <a:off x="5029200" y="3773626"/>
          <a:ext cx="3777627" cy="1122224"/>
        </p:xfrm>
        <a:graphic>
          <a:graphicData uri="http://schemas.openxmlformats.org/presentationml/2006/ole">
            <p:oleObj spid="_x0000_s11271" name="Visio" r:id="rId5" imgW="2264664" imgH="670560" progId="Visio.Drawing.11">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561975"/>
            <a:ext cx="7772400" cy="646331"/>
          </a:xfrm>
          <a:prstGeom prst="rect">
            <a:avLst/>
          </a:prstGeom>
          <a:noFill/>
        </p:spPr>
        <p:txBody>
          <a:bodyPr wrap="square" rtlCol="0">
            <a:spAutoFit/>
          </a:bodyPr>
          <a:lstStyle/>
          <a:p>
            <a:r>
              <a:rPr lang="en-US" sz="3600" b="1" dirty="0" smtClean="0"/>
              <a:t>Modeling of HEES System Components</a:t>
            </a:r>
            <a:endParaRPr lang="en-US" sz="3600" b="1" dirty="0"/>
          </a:p>
        </p:txBody>
      </p:sp>
      <p:sp>
        <p:nvSpPr>
          <p:cNvPr id="3" name="TextBox 2"/>
          <p:cNvSpPr txBox="1"/>
          <p:nvPr/>
        </p:nvSpPr>
        <p:spPr>
          <a:xfrm>
            <a:off x="590550" y="1409700"/>
            <a:ext cx="7772400" cy="1754326"/>
          </a:xfrm>
          <a:prstGeom prst="rect">
            <a:avLst/>
          </a:prstGeom>
          <a:noFill/>
        </p:spPr>
        <p:txBody>
          <a:bodyPr wrap="square" rtlCol="0">
            <a:spAutoFit/>
          </a:bodyPr>
          <a:lstStyle/>
          <a:p>
            <a:r>
              <a:rPr lang="en-US" dirty="0" smtClean="0">
                <a:solidFill>
                  <a:srgbClr val="000000"/>
                </a:solidFill>
                <a:latin typeface="Times New Roman" pitchFamily="18" charset="0"/>
                <a:cs typeface="Times New Roman" pitchFamily="18" charset="0"/>
              </a:rPr>
              <a:t>Modeling of the energy storage </a:t>
            </a:r>
            <a:r>
              <a:rPr lang="en-US" dirty="0" smtClean="0">
                <a:solidFill>
                  <a:srgbClr val="000000"/>
                </a:solidFill>
                <a:latin typeface="Times New Roman" pitchFamily="18" charset="0"/>
                <a:cs typeface="Times New Roman" pitchFamily="18" charset="0"/>
              </a:rPr>
              <a:t>banks:</a:t>
            </a:r>
          </a:p>
          <a:p>
            <a:pPr marL="342900" indent="-342900">
              <a:buAutoNum type="arabicPeriod"/>
            </a:pPr>
            <a:r>
              <a:rPr lang="en-US" dirty="0" smtClean="0">
                <a:solidFill>
                  <a:srgbClr val="000000"/>
                </a:solidFill>
                <a:latin typeface="Times New Roman" pitchFamily="18" charset="0"/>
                <a:cs typeface="Times New Roman" pitchFamily="18" charset="0"/>
              </a:rPr>
              <a:t>Open-circuit voltage as a function of </a:t>
            </a:r>
            <a:r>
              <a:rPr lang="en-US" dirty="0" smtClean="0">
                <a:solidFill>
                  <a:srgbClr val="000000"/>
                </a:solidFill>
                <a:latin typeface="Times New Roman" pitchFamily="18" charset="0"/>
                <a:cs typeface="Times New Roman" pitchFamily="18" charset="0"/>
              </a:rPr>
              <a:t>state-of-charge</a:t>
            </a:r>
            <a:endParaRPr lang="en-US" dirty="0" smtClean="0">
              <a:solidFill>
                <a:srgbClr val="000000"/>
              </a:solidFill>
              <a:latin typeface="Times New Roman" pitchFamily="18" charset="0"/>
              <a:cs typeface="Times New Roman" pitchFamily="18" charset="0"/>
            </a:endParaRPr>
          </a:p>
          <a:p>
            <a:pPr marL="342900" indent="-342900">
              <a:buAutoNum type="arabicPeriod"/>
            </a:pPr>
            <a:r>
              <a:rPr lang="en-US" dirty="0" smtClean="0">
                <a:solidFill>
                  <a:srgbClr val="000000"/>
                </a:solidFill>
                <a:latin typeface="Times New Roman" pitchFamily="18" charset="0"/>
                <a:cs typeface="Times New Roman" pitchFamily="18" charset="0"/>
              </a:rPr>
              <a:t>Internal resistance as a function of </a:t>
            </a:r>
            <a:r>
              <a:rPr lang="en-US" dirty="0" smtClean="0">
                <a:solidFill>
                  <a:srgbClr val="000000"/>
                </a:solidFill>
                <a:latin typeface="Times New Roman" pitchFamily="18" charset="0"/>
                <a:cs typeface="Times New Roman" pitchFamily="18" charset="0"/>
              </a:rPr>
              <a:t>state-of-charge</a:t>
            </a:r>
            <a:endParaRPr lang="en-US" dirty="0" smtClean="0">
              <a:solidFill>
                <a:srgbClr val="000000"/>
              </a:solidFill>
              <a:latin typeface="Times New Roman" pitchFamily="18" charset="0"/>
              <a:cs typeface="Times New Roman" pitchFamily="18" charset="0"/>
            </a:endParaRPr>
          </a:p>
          <a:p>
            <a:pPr marL="342900" indent="-342900">
              <a:buAutoNum type="arabicPeriod"/>
            </a:pPr>
            <a:r>
              <a:rPr lang="en-US" dirty="0" smtClean="0">
                <a:solidFill>
                  <a:srgbClr val="000000"/>
                </a:solidFill>
                <a:latin typeface="Times New Roman" pitchFamily="18" charset="0"/>
                <a:cs typeface="Times New Roman" pitchFamily="18" charset="0"/>
              </a:rPr>
              <a:t>Rate capacity </a:t>
            </a:r>
            <a:r>
              <a:rPr lang="en-US" dirty="0" smtClean="0">
                <a:solidFill>
                  <a:srgbClr val="000000"/>
                </a:solidFill>
                <a:latin typeface="Times New Roman" pitchFamily="18" charset="0"/>
                <a:cs typeface="Times New Roman" pitchFamily="18" charset="0"/>
              </a:rPr>
              <a:t>effect</a:t>
            </a:r>
            <a:endParaRPr lang="en-US" dirty="0" smtClean="0">
              <a:solidFill>
                <a:srgbClr val="000000"/>
              </a:solidFill>
              <a:latin typeface="Times New Roman" pitchFamily="18" charset="0"/>
              <a:cs typeface="Times New Roman" pitchFamily="18" charset="0"/>
            </a:endParaRPr>
          </a:p>
          <a:p>
            <a:pPr marL="342900" indent="-342900">
              <a:buAutoNum type="arabicPeriod"/>
            </a:pPr>
            <a:r>
              <a:rPr lang="en-US" dirty="0" smtClean="0">
                <a:solidFill>
                  <a:srgbClr val="000000"/>
                </a:solidFill>
                <a:latin typeface="Times New Roman" pitchFamily="18" charset="0"/>
                <a:cs typeface="Times New Roman" pitchFamily="18" charset="0"/>
              </a:rPr>
              <a:t>Self-discharge </a:t>
            </a:r>
            <a:r>
              <a:rPr lang="en-US" dirty="0" smtClean="0">
                <a:solidFill>
                  <a:srgbClr val="000000"/>
                </a:solidFill>
                <a:latin typeface="Times New Roman" pitchFamily="18" charset="0"/>
                <a:cs typeface="Times New Roman" pitchFamily="18" charset="0"/>
              </a:rPr>
              <a:t>effect</a:t>
            </a:r>
            <a:endParaRPr lang="en-US" dirty="0" smtClean="0">
              <a:solidFill>
                <a:srgbClr val="000000"/>
              </a:solidFill>
              <a:latin typeface="Times New Roman" pitchFamily="18" charset="0"/>
              <a:cs typeface="Times New Roman" pitchFamily="18" charset="0"/>
            </a:endParaRPr>
          </a:p>
          <a:p>
            <a:pPr marL="342900" indent="-342900">
              <a:buAutoNum type="arabicPeriod"/>
            </a:pPr>
            <a:r>
              <a:rPr lang="en-US" dirty="0" smtClean="0">
                <a:solidFill>
                  <a:srgbClr val="000000"/>
                </a:solidFill>
                <a:latin typeface="Times New Roman" pitchFamily="18" charset="0"/>
                <a:cs typeface="Times New Roman" pitchFamily="18" charset="0"/>
              </a:rPr>
              <a:t>State-of-health </a:t>
            </a:r>
            <a:r>
              <a:rPr lang="en-US" dirty="0" smtClean="0">
                <a:solidFill>
                  <a:srgbClr val="000000"/>
                </a:solidFill>
                <a:latin typeface="Times New Roman" pitchFamily="18" charset="0"/>
                <a:cs typeface="Times New Roman" pitchFamily="18" charset="0"/>
              </a:rPr>
              <a:t>degradation (aging effect)</a:t>
            </a:r>
            <a:endParaRPr lang="en-US" dirty="0" smtClean="0">
              <a:solidFill>
                <a:srgbClr val="000000"/>
              </a:solidFill>
              <a:latin typeface="Times New Roman" pitchFamily="18" charset="0"/>
              <a:cs typeface="Times New Roman" pitchFamily="18" charset="0"/>
            </a:endParaRPr>
          </a:p>
        </p:txBody>
      </p:sp>
      <p:pic>
        <p:nvPicPr>
          <p:cNvPr id="5" name="Picture 4"/>
          <p:cNvPicPr/>
          <p:nvPr/>
        </p:nvPicPr>
        <p:blipFill>
          <a:blip r:embed="rId3" cstate="print"/>
          <a:srcRect/>
          <a:stretch>
            <a:fillRect/>
          </a:stretch>
        </p:blipFill>
        <p:spPr bwMode="auto">
          <a:xfrm>
            <a:off x="263522" y="3527185"/>
            <a:ext cx="4832353" cy="1425575"/>
          </a:xfrm>
          <a:prstGeom prst="rect">
            <a:avLst/>
          </a:prstGeom>
          <a:noFill/>
          <a:ln w="9525">
            <a:noFill/>
            <a:miter lim="800000"/>
            <a:headEnd/>
            <a:tailEnd/>
          </a:ln>
        </p:spPr>
      </p:pic>
      <p:sp>
        <p:nvSpPr>
          <p:cNvPr id="6" name="TextBox 5"/>
          <p:cNvSpPr txBox="1"/>
          <p:nvPr/>
        </p:nvSpPr>
        <p:spPr>
          <a:xfrm>
            <a:off x="611932" y="4884007"/>
            <a:ext cx="4286250" cy="307777"/>
          </a:xfrm>
          <a:prstGeom prst="rect">
            <a:avLst/>
          </a:prstGeom>
          <a:noFill/>
        </p:spPr>
        <p:txBody>
          <a:bodyPr wrap="square" rtlCol="0">
            <a:spAutoFit/>
          </a:bodyPr>
          <a:lstStyle/>
          <a:p>
            <a:r>
              <a:rPr lang="en-US" sz="1400" dirty="0" smtClean="0">
                <a:solidFill>
                  <a:srgbClr val="000000"/>
                </a:solidFill>
                <a:latin typeface="Times New Roman" pitchFamily="18" charset="0"/>
                <a:cs typeface="Times New Roman" pitchFamily="18" charset="0"/>
              </a:rPr>
              <a:t>Fig 1. OCV and IR </a:t>
            </a:r>
            <a:r>
              <a:rPr lang="en-US" sz="1400" dirty="0" err="1" smtClean="0">
                <a:solidFill>
                  <a:srgbClr val="000000"/>
                </a:solidFill>
                <a:latin typeface="Times New Roman" pitchFamily="18" charset="0"/>
                <a:cs typeface="Times New Roman" pitchFamily="18" charset="0"/>
              </a:rPr>
              <a:t>vs</a:t>
            </a:r>
            <a:r>
              <a:rPr lang="en-US" sz="1400" dirty="0" smtClean="0">
                <a:solidFill>
                  <a:srgbClr val="000000"/>
                </a:solidFill>
                <a:latin typeface="Times New Roman" pitchFamily="18" charset="0"/>
                <a:cs typeface="Times New Roman" pitchFamily="18" charset="0"/>
              </a:rPr>
              <a:t> </a:t>
            </a:r>
            <a:r>
              <a:rPr lang="en-US" sz="1400" dirty="0" err="1" smtClean="0">
                <a:solidFill>
                  <a:srgbClr val="000000"/>
                </a:solidFill>
                <a:latin typeface="Times New Roman" pitchFamily="18" charset="0"/>
                <a:cs typeface="Times New Roman" pitchFamily="18" charset="0"/>
              </a:rPr>
              <a:t>SoC</a:t>
            </a:r>
            <a:r>
              <a:rPr lang="en-US" sz="1400" dirty="0" smtClean="0">
                <a:solidFill>
                  <a:srgbClr val="000000"/>
                </a:solidFill>
                <a:latin typeface="Times New Roman" pitchFamily="18" charset="0"/>
                <a:cs typeface="Times New Roman" pitchFamily="18" charset="0"/>
              </a:rPr>
              <a:t> curve of a lead-acid battery</a:t>
            </a:r>
          </a:p>
        </p:txBody>
      </p:sp>
      <p:pic>
        <p:nvPicPr>
          <p:cNvPr id="7" name="Picture 6"/>
          <p:cNvPicPr/>
          <p:nvPr/>
        </p:nvPicPr>
        <p:blipFill>
          <a:blip r:embed="rId4" cstate="print"/>
          <a:srcRect/>
          <a:stretch>
            <a:fillRect/>
          </a:stretch>
        </p:blipFill>
        <p:spPr bwMode="auto">
          <a:xfrm>
            <a:off x="5095875" y="3324434"/>
            <a:ext cx="3219313" cy="1561201"/>
          </a:xfrm>
          <a:prstGeom prst="rect">
            <a:avLst/>
          </a:prstGeom>
          <a:noFill/>
          <a:ln w="9525">
            <a:noFill/>
            <a:miter lim="800000"/>
            <a:headEnd/>
            <a:tailEnd/>
          </a:ln>
        </p:spPr>
      </p:pic>
      <p:sp>
        <p:nvSpPr>
          <p:cNvPr id="8" name="TextBox 7"/>
          <p:cNvSpPr txBox="1"/>
          <p:nvPr/>
        </p:nvSpPr>
        <p:spPr>
          <a:xfrm>
            <a:off x="5076688" y="4885635"/>
            <a:ext cx="4286250" cy="307777"/>
          </a:xfrm>
          <a:prstGeom prst="rect">
            <a:avLst/>
          </a:prstGeom>
          <a:noFill/>
        </p:spPr>
        <p:txBody>
          <a:bodyPr wrap="square" rtlCol="0">
            <a:spAutoFit/>
          </a:bodyPr>
          <a:lstStyle/>
          <a:p>
            <a:r>
              <a:rPr lang="en-US" sz="1400" dirty="0" smtClean="0">
                <a:solidFill>
                  <a:srgbClr val="000000"/>
                </a:solidFill>
                <a:latin typeface="Times New Roman" pitchFamily="18" charset="0"/>
                <a:cs typeface="Times New Roman" pitchFamily="18" charset="0"/>
              </a:rPr>
              <a:t>Fig 2. Illustration of rate capacity effect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561975"/>
            <a:ext cx="7772400" cy="646331"/>
          </a:xfrm>
          <a:prstGeom prst="rect">
            <a:avLst/>
          </a:prstGeom>
          <a:noFill/>
        </p:spPr>
        <p:txBody>
          <a:bodyPr wrap="square" rtlCol="0">
            <a:spAutoFit/>
          </a:bodyPr>
          <a:lstStyle/>
          <a:p>
            <a:r>
              <a:rPr lang="en-US" sz="3600" b="1" dirty="0" smtClean="0"/>
              <a:t>Modeling of HEES System </a:t>
            </a:r>
            <a:r>
              <a:rPr lang="en-US" sz="3600" b="1" dirty="0" smtClean="0"/>
              <a:t>Components </a:t>
            </a:r>
            <a:endParaRPr lang="en-US" sz="3600" b="1" dirty="0"/>
          </a:p>
        </p:txBody>
      </p:sp>
      <p:sp>
        <p:nvSpPr>
          <p:cNvPr id="3" name="TextBox 2"/>
          <p:cNvSpPr txBox="1"/>
          <p:nvPr/>
        </p:nvSpPr>
        <p:spPr>
          <a:xfrm>
            <a:off x="590550" y="1409700"/>
            <a:ext cx="7772400" cy="646331"/>
          </a:xfrm>
          <a:prstGeom prst="rect">
            <a:avLst/>
          </a:prstGeom>
          <a:noFill/>
        </p:spPr>
        <p:txBody>
          <a:bodyPr wrap="square" rtlCol="0">
            <a:spAutoFit/>
          </a:bodyPr>
          <a:lstStyle/>
          <a:p>
            <a:r>
              <a:rPr lang="en-US" dirty="0" smtClean="0">
                <a:solidFill>
                  <a:srgbClr val="000000"/>
                </a:solidFill>
                <a:latin typeface="Times New Roman" pitchFamily="18" charset="0"/>
                <a:cs typeface="Times New Roman" pitchFamily="18" charset="0"/>
              </a:rPr>
              <a:t>Modeling of converters:</a:t>
            </a:r>
          </a:p>
          <a:p>
            <a:r>
              <a:rPr lang="en-US"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Reflects input/output voltage and current relations</a:t>
            </a:r>
            <a:endParaRPr lang="en-US" dirty="0" smtClean="0">
              <a:solidFill>
                <a:srgbClr val="000000"/>
              </a:solidFill>
              <a:latin typeface="Times New Roman" pitchFamily="18" charset="0"/>
              <a:cs typeface="Times New Roman" pitchFamily="18" charset="0"/>
            </a:endParaRPr>
          </a:p>
        </p:txBody>
      </p:sp>
      <p:sp>
        <p:nvSpPr>
          <p:cNvPr id="6" name="TextBox 5"/>
          <p:cNvSpPr txBox="1"/>
          <p:nvPr/>
        </p:nvSpPr>
        <p:spPr>
          <a:xfrm>
            <a:off x="2446654" y="4527351"/>
            <a:ext cx="3982721" cy="307777"/>
          </a:xfrm>
          <a:prstGeom prst="rect">
            <a:avLst/>
          </a:prstGeom>
          <a:noFill/>
        </p:spPr>
        <p:txBody>
          <a:bodyPr wrap="square" rtlCol="0">
            <a:spAutoFit/>
          </a:bodyPr>
          <a:lstStyle/>
          <a:p>
            <a:r>
              <a:rPr lang="en-US" sz="1400" dirty="0" smtClean="0">
                <a:solidFill>
                  <a:srgbClr val="000000"/>
                </a:solidFill>
                <a:latin typeface="Times New Roman" pitchFamily="18" charset="0"/>
                <a:cs typeface="Times New Roman" pitchFamily="18" charset="0"/>
              </a:rPr>
              <a:t>Fig 3. Power conversion efficiency of a converter.</a:t>
            </a:r>
          </a:p>
        </p:txBody>
      </p:sp>
      <p:pic>
        <p:nvPicPr>
          <p:cNvPr id="9" name="Picture 8"/>
          <p:cNvPicPr/>
          <p:nvPr/>
        </p:nvPicPr>
        <p:blipFill>
          <a:blip r:embed="rId3" cstate="print"/>
          <a:srcRect/>
          <a:stretch>
            <a:fillRect/>
          </a:stretch>
        </p:blipFill>
        <p:spPr bwMode="auto">
          <a:xfrm>
            <a:off x="1675130" y="2662074"/>
            <a:ext cx="5589624" cy="186527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561975"/>
            <a:ext cx="7772400" cy="646331"/>
          </a:xfrm>
          <a:prstGeom prst="rect">
            <a:avLst/>
          </a:prstGeom>
          <a:noFill/>
        </p:spPr>
        <p:txBody>
          <a:bodyPr wrap="square" rtlCol="0">
            <a:spAutoFit/>
          </a:bodyPr>
          <a:lstStyle/>
          <a:p>
            <a:r>
              <a:rPr lang="en-US" sz="3600" b="1" dirty="0" smtClean="0"/>
              <a:t>SIMES Overview</a:t>
            </a:r>
            <a:endParaRPr lang="en-US" sz="3600" b="1" dirty="0"/>
          </a:p>
        </p:txBody>
      </p:sp>
      <p:sp>
        <p:nvSpPr>
          <p:cNvPr id="3" name="TextBox 2"/>
          <p:cNvSpPr txBox="1"/>
          <p:nvPr/>
        </p:nvSpPr>
        <p:spPr>
          <a:xfrm>
            <a:off x="590550" y="1409700"/>
            <a:ext cx="3990975" cy="3139321"/>
          </a:xfrm>
          <a:prstGeom prst="rect">
            <a:avLst/>
          </a:prstGeom>
          <a:noFill/>
        </p:spPr>
        <p:txBody>
          <a:bodyPr wrap="square" rtlCol="0">
            <a:spAutoFit/>
          </a:bodyPr>
          <a:lstStyle/>
          <a:p>
            <a:r>
              <a:rPr lang="en-US" dirty="0" smtClean="0">
                <a:solidFill>
                  <a:srgbClr val="000000"/>
                </a:solidFill>
                <a:latin typeface="Times New Roman" pitchFamily="18" charset="0"/>
                <a:cs typeface="Times New Roman" pitchFamily="18" charset="0"/>
              </a:rPr>
              <a:t>SIMES consists of three main modules:</a:t>
            </a:r>
          </a:p>
          <a:p>
            <a:pPr marL="342900" indent="-342900"/>
            <a:r>
              <a:rPr lang="en-US" b="1" dirty="0" smtClean="0">
                <a:solidFill>
                  <a:srgbClr val="000000"/>
                </a:solidFill>
                <a:latin typeface="Times New Roman" pitchFamily="18" charset="0"/>
                <a:cs typeface="Times New Roman" pitchFamily="18" charset="0"/>
              </a:rPr>
              <a:t>1.   Parser</a:t>
            </a:r>
          </a:p>
          <a:p>
            <a:pPr marL="182880" lvl="1"/>
            <a:r>
              <a:rPr lang="en-US" dirty="0" smtClean="0">
                <a:solidFill>
                  <a:srgbClr val="000000"/>
                </a:solidFill>
                <a:latin typeface="Times New Roman" pitchFamily="18" charset="0"/>
                <a:cs typeface="Times New Roman" pitchFamily="18" charset="0"/>
              </a:rPr>
              <a:t>Parser parses the input XML file and constructs the HEES </a:t>
            </a:r>
            <a:r>
              <a:rPr lang="en-US" dirty="0" smtClean="0">
                <a:solidFill>
                  <a:srgbClr val="000000"/>
                </a:solidFill>
                <a:latin typeface="Times New Roman" pitchFamily="18" charset="0"/>
                <a:cs typeface="Times New Roman" pitchFamily="18" charset="0"/>
              </a:rPr>
              <a:t>system.</a:t>
            </a:r>
            <a:endParaRPr lang="en-US" dirty="0" smtClean="0">
              <a:solidFill>
                <a:srgbClr val="000000"/>
              </a:solidFill>
              <a:latin typeface="Times New Roman" pitchFamily="18" charset="0"/>
              <a:cs typeface="Times New Roman" pitchFamily="18" charset="0"/>
            </a:endParaRPr>
          </a:p>
          <a:p>
            <a:pPr marL="342900" indent="-342900"/>
            <a:r>
              <a:rPr lang="en-US" b="1" dirty="0" smtClean="0">
                <a:solidFill>
                  <a:srgbClr val="000000"/>
                </a:solidFill>
                <a:latin typeface="Times New Roman" pitchFamily="18" charset="0"/>
                <a:cs typeface="Times New Roman" pitchFamily="18" charset="0"/>
              </a:rPr>
              <a:t>2.   Simulator</a:t>
            </a:r>
          </a:p>
          <a:p>
            <a:pPr marL="182880"/>
            <a:r>
              <a:rPr lang="en-US" dirty="0" smtClean="0">
                <a:solidFill>
                  <a:srgbClr val="000000"/>
                </a:solidFill>
                <a:latin typeface="Times New Roman" pitchFamily="18" charset="0"/>
                <a:cs typeface="Times New Roman" pitchFamily="18" charset="0"/>
              </a:rPr>
              <a:t>Simulator simulates the operation of the HEES system.</a:t>
            </a:r>
          </a:p>
          <a:p>
            <a:pPr marL="342900" indent="-342900"/>
            <a:r>
              <a:rPr lang="en-US" b="1" dirty="0" smtClean="0">
                <a:solidFill>
                  <a:srgbClr val="000000"/>
                </a:solidFill>
                <a:latin typeface="Times New Roman" pitchFamily="18" charset="0"/>
                <a:cs typeface="Times New Roman" pitchFamily="18" charset="0"/>
              </a:rPr>
              <a:t>3.   Visualizer</a:t>
            </a:r>
          </a:p>
          <a:p>
            <a:pPr marL="182880"/>
            <a:r>
              <a:rPr lang="en-US" dirty="0" smtClean="0">
                <a:solidFill>
                  <a:srgbClr val="000000"/>
                </a:solidFill>
                <a:latin typeface="Times New Roman" pitchFamily="18" charset="0"/>
                <a:cs typeface="Times New Roman" pitchFamily="18" charset="0"/>
              </a:rPr>
              <a:t>Visualizer can help user create the input XML file and visualize the output results.</a:t>
            </a:r>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25" name="Object 1"/>
          <p:cNvGraphicFramePr>
            <a:graphicFrameLocks noChangeAspect="1"/>
          </p:cNvGraphicFramePr>
          <p:nvPr/>
        </p:nvGraphicFramePr>
        <p:xfrm>
          <a:off x="4433681" y="1390651"/>
          <a:ext cx="4434242" cy="3981450"/>
        </p:xfrm>
        <a:graphic>
          <a:graphicData uri="http://schemas.openxmlformats.org/presentationml/2006/ole">
            <p:oleObj spid="_x0000_s26625" name="Visio" r:id="rId4" imgW="3907917" imgH="3505581" progId="Visio.Drawing.11">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561975"/>
            <a:ext cx="7772400" cy="646331"/>
          </a:xfrm>
          <a:prstGeom prst="rect">
            <a:avLst/>
          </a:prstGeom>
          <a:noFill/>
        </p:spPr>
        <p:txBody>
          <a:bodyPr wrap="square" rtlCol="0">
            <a:spAutoFit/>
          </a:bodyPr>
          <a:lstStyle/>
          <a:p>
            <a:r>
              <a:rPr lang="en-US" sz="3600" b="1" dirty="0" smtClean="0"/>
              <a:t>Implementation of SIMES</a:t>
            </a:r>
            <a:endParaRPr lang="en-US" sz="3600" b="1" dirty="0"/>
          </a:p>
        </p:txBody>
      </p:sp>
      <p:sp>
        <p:nvSpPr>
          <p:cNvPr id="3" name="TextBox 2"/>
          <p:cNvSpPr txBox="1"/>
          <p:nvPr/>
        </p:nvSpPr>
        <p:spPr>
          <a:xfrm>
            <a:off x="590550" y="1409700"/>
            <a:ext cx="4752975" cy="3693319"/>
          </a:xfrm>
          <a:prstGeom prst="rect">
            <a:avLst/>
          </a:prstGeom>
          <a:noFill/>
        </p:spPr>
        <p:txBody>
          <a:bodyPr wrap="square" rtlCol="0">
            <a:spAutoFit/>
          </a:bodyPr>
          <a:lstStyle/>
          <a:p>
            <a:r>
              <a:rPr lang="en-US" dirty="0" smtClean="0">
                <a:solidFill>
                  <a:srgbClr val="000000"/>
                </a:solidFill>
                <a:latin typeface="Times New Roman" pitchFamily="18" charset="0"/>
                <a:cs typeface="Times New Roman" pitchFamily="18" charset="0"/>
              </a:rPr>
              <a:t>Simulator runs adaptive time-step simulation.</a:t>
            </a:r>
          </a:p>
          <a:p>
            <a:endParaRPr lang="en-US" dirty="0" smtClean="0">
              <a:solidFill>
                <a:srgbClr val="000000"/>
              </a:solidFill>
              <a:latin typeface="Times New Roman" pitchFamily="18" charset="0"/>
              <a:cs typeface="Times New Roman" pitchFamily="18" charset="0"/>
            </a:endParaRPr>
          </a:p>
          <a:p>
            <a:r>
              <a:rPr lang="en-US" dirty="0" smtClean="0">
                <a:solidFill>
                  <a:srgbClr val="000000"/>
                </a:solidFill>
                <a:latin typeface="Times New Roman" pitchFamily="18" charset="0"/>
                <a:cs typeface="Times New Roman" pitchFamily="18" charset="0"/>
              </a:rPr>
              <a:t>At each time slot:</a:t>
            </a:r>
          </a:p>
          <a:p>
            <a:pPr marL="182880" indent="457200">
              <a:buFont typeface="Arial" pitchFamily="34" charset="0"/>
              <a:buChar char="•"/>
            </a:pPr>
            <a:r>
              <a:rPr lang="en-US" dirty="0" smtClean="0">
                <a:solidFill>
                  <a:srgbClr val="000000"/>
                </a:solidFill>
                <a:latin typeface="Times New Roman" pitchFamily="18" charset="0"/>
                <a:cs typeface="Times New Roman" pitchFamily="18" charset="0"/>
              </a:rPr>
              <a:t>If it is a decision epoch, </a:t>
            </a:r>
            <a:r>
              <a:rPr lang="en-US" dirty="0" smtClean="0">
                <a:solidFill>
                  <a:srgbClr val="000000"/>
                </a:solidFill>
                <a:latin typeface="Times New Roman" pitchFamily="18" charset="0"/>
                <a:cs typeface="Times New Roman" pitchFamily="18" charset="0"/>
              </a:rPr>
              <a:t>the main controller </a:t>
            </a:r>
            <a:r>
              <a:rPr lang="en-US" dirty="0" smtClean="0">
                <a:solidFill>
                  <a:srgbClr val="000000"/>
                </a:solidFill>
                <a:latin typeface="Times New Roman" pitchFamily="18" charset="0"/>
                <a:cs typeface="Times New Roman" pitchFamily="18" charset="0"/>
              </a:rPr>
              <a:t>sets </a:t>
            </a:r>
            <a:r>
              <a:rPr lang="en-US" dirty="0" smtClean="0">
                <a:solidFill>
                  <a:srgbClr val="000000"/>
                </a:solidFill>
                <a:latin typeface="Times New Roman" pitchFamily="18" charset="0"/>
                <a:cs typeface="Times New Roman" pitchFamily="18" charset="0"/>
              </a:rPr>
              <a:t>the input or output current of each </a:t>
            </a:r>
            <a:r>
              <a:rPr lang="en-US" dirty="0" smtClean="0">
                <a:solidFill>
                  <a:srgbClr val="000000"/>
                </a:solidFill>
                <a:latin typeface="Times New Roman" pitchFamily="18" charset="0"/>
                <a:cs typeface="Times New Roman" pitchFamily="18" charset="0"/>
              </a:rPr>
              <a:t>converter.</a:t>
            </a:r>
          </a:p>
          <a:p>
            <a:pPr marL="182880" indent="457200">
              <a:buFont typeface="Arial" pitchFamily="34" charset="0"/>
              <a:buChar char="•"/>
            </a:pPr>
            <a:r>
              <a:rPr lang="en-US" dirty="0" smtClean="0">
                <a:solidFill>
                  <a:srgbClr val="000000"/>
                </a:solidFill>
                <a:latin typeface="Times New Roman" pitchFamily="18" charset="0"/>
                <a:cs typeface="Times New Roman" pitchFamily="18" charset="0"/>
              </a:rPr>
              <a:t>Simulator calculates the </a:t>
            </a:r>
            <a:r>
              <a:rPr lang="en-US" dirty="0" smtClean="0">
                <a:solidFill>
                  <a:srgbClr val="000000"/>
                </a:solidFill>
                <a:latin typeface="Times New Roman" pitchFamily="18" charset="0"/>
                <a:cs typeface="Times New Roman" pitchFamily="18" charset="0"/>
              </a:rPr>
              <a:t>current and voltage of each </a:t>
            </a:r>
            <a:r>
              <a:rPr lang="en-US" dirty="0" smtClean="0">
                <a:solidFill>
                  <a:srgbClr val="000000"/>
                </a:solidFill>
                <a:latin typeface="Times New Roman" pitchFamily="18" charset="0"/>
                <a:cs typeface="Times New Roman" pitchFamily="18" charset="0"/>
              </a:rPr>
              <a:t>port.</a:t>
            </a:r>
          </a:p>
          <a:p>
            <a:pPr marL="182880" indent="457200">
              <a:buFont typeface="Arial" pitchFamily="34" charset="0"/>
              <a:buChar char="•"/>
            </a:pPr>
            <a:r>
              <a:rPr lang="en-US" dirty="0" smtClean="0">
                <a:solidFill>
                  <a:srgbClr val="000000"/>
                </a:solidFill>
                <a:latin typeface="Times New Roman" pitchFamily="18" charset="0"/>
                <a:cs typeface="Times New Roman" pitchFamily="18" charset="0"/>
              </a:rPr>
              <a:t>The maximum time-step which is acceptable for every component with regard to precision requirement is determined.</a:t>
            </a:r>
          </a:p>
          <a:p>
            <a:pPr marL="182880" indent="457200">
              <a:buFont typeface="Arial" pitchFamily="34" charset="0"/>
              <a:buChar char="•"/>
            </a:pPr>
            <a:r>
              <a:rPr lang="en-US" dirty="0" smtClean="0">
                <a:solidFill>
                  <a:srgbClr val="000000"/>
                </a:solidFill>
                <a:latin typeface="Times New Roman" pitchFamily="18" charset="0"/>
                <a:cs typeface="Times New Roman" pitchFamily="18" charset="0"/>
              </a:rPr>
              <a:t>Simulator simulates the operation of each component.</a:t>
            </a:r>
            <a:endParaRPr lang="en-US" dirty="0">
              <a:solidFill>
                <a:srgbClr val="000000"/>
              </a:solidFill>
              <a:latin typeface="Times New Roman" pitchFamily="18" charset="0"/>
              <a:cs typeface="Times New Roman" pitchFamily="18" charset="0"/>
            </a:endParaRPr>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01" name="Object 1"/>
          <p:cNvGraphicFramePr>
            <a:graphicFrameLocks noChangeAspect="1"/>
          </p:cNvGraphicFramePr>
          <p:nvPr/>
        </p:nvGraphicFramePr>
        <p:xfrm>
          <a:off x="4908794" y="740090"/>
          <a:ext cx="6908311" cy="4993960"/>
        </p:xfrm>
        <a:graphic>
          <a:graphicData uri="http://schemas.openxmlformats.org/presentationml/2006/ole">
            <p:oleObj spid="_x0000_s25601" name="Visio" r:id="rId3" imgW="5719572" imgH="4133469" progId="Visio.Drawing.11">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561975"/>
            <a:ext cx="7772400" cy="646331"/>
          </a:xfrm>
          <a:prstGeom prst="rect">
            <a:avLst/>
          </a:prstGeom>
          <a:noFill/>
        </p:spPr>
        <p:txBody>
          <a:bodyPr wrap="square" rtlCol="0">
            <a:spAutoFit/>
          </a:bodyPr>
          <a:lstStyle/>
          <a:p>
            <a:r>
              <a:rPr lang="en-US" sz="3600" b="1" dirty="0" smtClean="0"/>
              <a:t>Implementation of SIMES</a:t>
            </a:r>
            <a:endParaRPr lang="en-US" sz="3600" b="1" dirty="0"/>
          </a:p>
        </p:txBody>
      </p:sp>
      <p:sp>
        <p:nvSpPr>
          <p:cNvPr id="3" name="TextBox 2"/>
          <p:cNvSpPr txBox="1"/>
          <p:nvPr/>
        </p:nvSpPr>
        <p:spPr>
          <a:xfrm>
            <a:off x="590550" y="1409700"/>
            <a:ext cx="7772400" cy="369332"/>
          </a:xfrm>
          <a:prstGeom prst="rect">
            <a:avLst/>
          </a:prstGeom>
          <a:noFill/>
        </p:spPr>
        <p:txBody>
          <a:bodyPr wrap="square" rtlCol="0">
            <a:spAutoFit/>
          </a:bodyPr>
          <a:lstStyle/>
          <a:p>
            <a:r>
              <a:rPr lang="en-US" dirty="0" smtClean="0">
                <a:solidFill>
                  <a:srgbClr val="000000"/>
                </a:solidFill>
                <a:latin typeface="Times New Roman" pitchFamily="18" charset="0"/>
                <a:cs typeface="Times New Roman" pitchFamily="18" charset="0"/>
              </a:rPr>
              <a:t>Visualizer is implemented using QT5.0 libraries.</a:t>
            </a:r>
            <a:endParaRPr lang="en-US" dirty="0">
              <a:solidFill>
                <a:srgbClr val="000000"/>
              </a:solidFill>
              <a:latin typeface="Times New Roman" pitchFamily="18" charset="0"/>
              <a:cs typeface="Times New Roman" pitchFamily="18" charset="0"/>
            </a:endParaRPr>
          </a:p>
        </p:txBody>
      </p:sp>
      <p:pic>
        <p:nvPicPr>
          <p:cNvPr id="4" name="Picture 3"/>
          <p:cNvPicPr/>
          <p:nvPr/>
        </p:nvPicPr>
        <p:blipFill>
          <a:blip r:embed="rId3" cstate="print"/>
          <a:srcRect/>
          <a:stretch>
            <a:fillRect/>
          </a:stretch>
        </p:blipFill>
        <p:spPr bwMode="auto">
          <a:xfrm>
            <a:off x="4571999" y="2295525"/>
            <a:ext cx="3849751" cy="2540492"/>
          </a:xfrm>
          <a:prstGeom prst="rect">
            <a:avLst/>
          </a:prstGeom>
          <a:noFill/>
          <a:ln w="3175">
            <a:solidFill>
              <a:schemeClr val="tx1"/>
            </a:solidFill>
            <a:miter lim="800000"/>
            <a:headEnd/>
            <a:tailEnd/>
          </a:ln>
        </p:spPr>
      </p:pic>
      <p:pic>
        <p:nvPicPr>
          <p:cNvPr id="5" name="Picture 4"/>
          <p:cNvPicPr/>
          <p:nvPr/>
        </p:nvPicPr>
        <p:blipFill>
          <a:blip r:embed="rId4" cstate="print"/>
          <a:srcRect/>
          <a:stretch>
            <a:fillRect/>
          </a:stretch>
        </p:blipFill>
        <p:spPr bwMode="auto">
          <a:xfrm>
            <a:off x="590550" y="2299026"/>
            <a:ext cx="3819525" cy="2536991"/>
          </a:xfrm>
          <a:prstGeom prst="rect">
            <a:avLst/>
          </a:prstGeom>
          <a:noFill/>
          <a:ln w="3175">
            <a:solidFill>
              <a:schemeClr val="tx1"/>
            </a:solidFill>
            <a:miter lim="800000"/>
            <a:headEnd/>
            <a:tailEnd/>
          </a:ln>
        </p:spPr>
      </p:pic>
    </p:spTree>
  </p:cSld>
  <p:clrMapOvr>
    <a:masterClrMapping/>
  </p:clrMapOvr>
</p:sld>
</file>

<file path=ppt/theme/theme1.xml><?xml version="1.0" encoding="utf-8"?>
<a:theme xmlns:a="http://schemas.openxmlformats.org/drawingml/2006/main" name="Viterbi_R1">
  <a:themeElements>
    <a:clrScheme name="Custom 28">
      <a:dk1>
        <a:srgbClr val="990000"/>
      </a:dk1>
      <a:lt1>
        <a:srgbClr val="FFCC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Viterbi_R1</Template>
  <TotalTime>895</TotalTime>
  <Words>1156</Words>
  <Application>Microsoft Office PowerPoint</Application>
  <PresentationFormat>On-screen Show (4:3)</PresentationFormat>
  <Paragraphs>96</Paragraphs>
  <Slides>14</Slides>
  <Notes>10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14</vt:i4>
      </vt:variant>
    </vt:vector>
  </HeadingPairs>
  <TitlesOfParts>
    <vt:vector size="18" baseType="lpstr">
      <vt:lpstr>Viterbi_R1</vt:lpstr>
      <vt:lpstr>Office Theme</vt:lpstr>
      <vt:lpstr>Visio</vt:lpstr>
      <vt:lpstr>Microsoft Visio Drawing</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USC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Siyu Yue</dc:creator>
  <cp:lastModifiedBy>Siyu Yue</cp:lastModifiedBy>
  <cp:revision>114</cp:revision>
  <cp:lastPrinted>2012-02-07T18:57:58Z</cp:lastPrinted>
  <dcterms:created xsi:type="dcterms:W3CDTF">2013-08-29T00:10:48Z</dcterms:created>
  <dcterms:modified xsi:type="dcterms:W3CDTF">2013-08-31T06:38:27Z</dcterms:modified>
</cp:coreProperties>
</file>