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64" r:id="rId3"/>
    <p:sldId id="281" r:id="rId4"/>
    <p:sldId id="277" r:id="rId5"/>
    <p:sldId id="278" r:id="rId6"/>
    <p:sldId id="276" r:id="rId7"/>
    <p:sldId id="280" r:id="rId8"/>
    <p:sldId id="266" r:id="rId9"/>
    <p:sldId id="272" r:id="rId10"/>
    <p:sldId id="282" r:id="rId11"/>
    <p:sldId id="284" r:id="rId12"/>
    <p:sldId id="285" r:id="rId13"/>
    <p:sldId id="274" r:id="rId14"/>
    <p:sldId id="283" r:id="rId15"/>
    <p:sldId id="286" r:id="rId16"/>
    <p:sldId id="287" r:id="rId17"/>
    <p:sldId id="288" r:id="rId18"/>
    <p:sldId id="289" r:id="rId19"/>
    <p:sldId id="292" r:id="rId20"/>
    <p:sldId id="295" r:id="rId21"/>
    <p:sldId id="290" r:id="rId22"/>
    <p:sldId id="291" r:id="rId23"/>
    <p:sldId id="293" r:id="rId24"/>
    <p:sldId id="294" r:id="rId25"/>
    <p:sldId id="296" r:id="rId26"/>
    <p:sldId id="29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049" autoAdjust="0"/>
  </p:normalViewPr>
  <p:slideViewPr>
    <p:cSldViewPr>
      <p:cViewPr varScale="1">
        <p:scale>
          <a:sx n="63" d="100"/>
          <a:sy n="63" d="100"/>
        </p:scale>
        <p:origin x="-39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B6100-C388-40ED-937C-E609125F1D2E}"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11C767-ECEA-4050-9026-B5EFE01BF7F8}" type="slidenum">
              <a:rPr lang="en-US" smtClean="0"/>
              <a:t>‹#›</a:t>
            </a:fld>
            <a:endParaRPr lang="en-US"/>
          </a:p>
        </p:txBody>
      </p:sp>
    </p:spTree>
    <p:extLst>
      <p:ext uri="{BB962C8B-B14F-4D97-AF65-F5344CB8AC3E}">
        <p14:creationId xmlns:p14="http://schemas.microsoft.com/office/powerpoint/2010/main" val="391143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1C767-ECEA-4050-9026-B5EFE01BF7F8}" type="slidenum">
              <a:rPr lang="en-US" smtClean="0"/>
              <a:t>1</a:t>
            </a:fld>
            <a:endParaRPr lang="en-US"/>
          </a:p>
        </p:txBody>
      </p:sp>
    </p:spTree>
    <p:extLst>
      <p:ext uri="{BB962C8B-B14F-4D97-AF65-F5344CB8AC3E}">
        <p14:creationId xmlns:p14="http://schemas.microsoft.com/office/powerpoint/2010/main" val="219671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 STT-MRAM cell is composed of a magnetic storage element, also known as the magnetic tunneling junction (MTJ), which is serially connected to an access transistor. The MTJ contains two ferromagnetic layers, fixed and free layers, which are separated by an insulating layer. While the fixed layer has a fixed magnetic direction, the free layer’s magnetic direction can be programmed to be either parallel (Figure 1(a)) or anti-parallel (Figure 1(b)) to the magnetic direction of the fixed layer, resulting in low (‘0’), RP , or high (‘1’), RAP , resistance states, respectively.</a:t>
            </a:r>
            <a:endParaRPr lang="en-US" dirty="0"/>
          </a:p>
        </p:txBody>
      </p:sp>
      <p:sp>
        <p:nvSpPr>
          <p:cNvPr id="4" name="Slide Number Placeholder 3"/>
          <p:cNvSpPr>
            <a:spLocks noGrp="1"/>
          </p:cNvSpPr>
          <p:nvPr>
            <p:ph type="sldNum" sz="quarter" idx="10"/>
          </p:nvPr>
        </p:nvSpPr>
        <p:spPr/>
        <p:txBody>
          <a:bodyPr/>
          <a:lstStyle/>
          <a:p>
            <a:fld id="{288C99D7-5F15-436C-B492-FBF0CE35C862}" type="slidenum">
              <a:rPr lang="en-US" smtClean="0"/>
              <a:pPr/>
              <a:t>4</a:t>
            </a:fld>
            <a:endParaRPr lang="en-US"/>
          </a:p>
        </p:txBody>
      </p:sp>
    </p:spTree>
    <p:extLst>
      <p:ext uri="{BB962C8B-B14F-4D97-AF65-F5344CB8AC3E}">
        <p14:creationId xmlns:p14="http://schemas.microsoft.com/office/powerpoint/2010/main" val="304693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write into a cell, a high write current (I</a:t>
            </a:r>
            <a:r>
              <a:rPr lang="en-US" sz="1200" b="0" i="0" u="none" strike="noStrike" kern="1200" baseline="-25000" dirty="0" smtClean="0">
                <a:solidFill>
                  <a:schemeClr val="tx1"/>
                </a:solidFill>
                <a:latin typeface="+mn-lt"/>
                <a:ea typeface="+mn-ea"/>
                <a:cs typeface="+mn-cs"/>
              </a:rPr>
              <a:t>W</a:t>
            </a:r>
            <a:r>
              <a:rPr lang="en-US" sz="1200" b="0" i="0" u="none" strike="noStrike" kern="1200" baseline="0" dirty="0" smtClean="0">
                <a:solidFill>
                  <a:schemeClr val="tx1"/>
                </a:solidFill>
                <a:latin typeface="+mn-lt"/>
                <a:ea typeface="+mn-ea"/>
                <a:cs typeface="+mn-cs"/>
              </a:rPr>
              <a:t>) is needed to successfully change the state of the MTJ cell (i.e., changing the free layer’s direction). This is achieved by applying a large voltage difference between source-line (SL) and bit-line (BL). Based on the polarity of this write voltage, MTJ is set to ‘0’ (for positive voltage) or ‘1’ (for negative voltage).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read from a cell, a small voltage difference between SL and BL is applied. The resultant read current (I</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 is then compared to a reference current to determine the state of the MTJ (higher current reads-out ‘0’, whereas lower current reads-out ‘1’). The read voltage should be small enough such that it does not change the free layer’s magnetic direction (to ensure read stability, I</a:t>
            </a:r>
            <a:r>
              <a:rPr lang="en-US" sz="1200" b="0" i="0" u="none" strike="noStrike" kern="1200" baseline="-25000" dirty="0" smtClean="0">
                <a:solidFill>
                  <a:schemeClr val="tx1"/>
                </a:solidFill>
                <a:latin typeface="+mn-lt"/>
                <a:ea typeface="+mn-ea"/>
                <a:cs typeface="+mn-cs"/>
              </a:rPr>
              <a:t>R</a:t>
            </a:r>
            <a:r>
              <a:rPr lang="en-US" sz="1200" b="0" i="0" u="none" strike="noStrike" kern="1200" baseline="0" dirty="0" smtClean="0">
                <a:solidFill>
                  <a:schemeClr val="tx1"/>
                </a:solidFill>
                <a:latin typeface="+mn-lt"/>
                <a:ea typeface="+mn-ea"/>
                <a:cs typeface="+mn-cs"/>
              </a:rPr>
              <a:t> &lt; I</a:t>
            </a:r>
            <a:r>
              <a:rPr lang="en-US" sz="1200" b="0" i="0" u="none" strike="noStrike" kern="1200" baseline="-2500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 but large enough such that it produces a distinguishable current between low and high resistances.</a:t>
            </a:r>
            <a:endParaRPr lang="en-US" dirty="0"/>
          </a:p>
        </p:txBody>
      </p:sp>
      <p:sp>
        <p:nvSpPr>
          <p:cNvPr id="4" name="Slide Number Placeholder 3"/>
          <p:cNvSpPr>
            <a:spLocks noGrp="1"/>
          </p:cNvSpPr>
          <p:nvPr>
            <p:ph type="sldNum" sz="quarter" idx="10"/>
          </p:nvPr>
        </p:nvSpPr>
        <p:spPr/>
        <p:txBody>
          <a:bodyPr/>
          <a:lstStyle/>
          <a:p>
            <a:fld id="{D211C767-ECEA-4050-9026-B5EFE01BF7F8}" type="slidenum">
              <a:rPr lang="en-US" smtClean="0"/>
              <a:t>5</a:t>
            </a:fld>
            <a:endParaRPr lang="en-US"/>
          </a:p>
        </p:txBody>
      </p:sp>
    </p:spTree>
    <p:extLst>
      <p:ext uri="{BB962C8B-B14F-4D97-AF65-F5344CB8AC3E}">
        <p14:creationId xmlns:p14="http://schemas.microsoft.com/office/powerpoint/2010/main" val="208894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11C767-ECEA-4050-9026-B5EFE01BF7F8}" type="slidenum">
              <a:rPr lang="en-US" smtClean="0"/>
              <a:t>6</a:t>
            </a:fld>
            <a:endParaRPr lang="en-US"/>
          </a:p>
        </p:txBody>
      </p:sp>
    </p:spTree>
    <p:extLst>
      <p:ext uri="{BB962C8B-B14F-4D97-AF65-F5344CB8AC3E}">
        <p14:creationId xmlns:p14="http://schemas.microsoft.com/office/powerpoint/2010/main" val="272630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design rules are similar for FinFET and CMOS technologies (their difference is in the fin fabrication, which does not influence design rules)</a:t>
            </a:r>
            <a:endParaRPr lang="en-US" dirty="0"/>
          </a:p>
        </p:txBody>
      </p:sp>
      <p:sp>
        <p:nvSpPr>
          <p:cNvPr id="4" name="Slide Number Placeholder 3"/>
          <p:cNvSpPr>
            <a:spLocks noGrp="1"/>
          </p:cNvSpPr>
          <p:nvPr>
            <p:ph type="sldNum" sz="quarter" idx="10"/>
          </p:nvPr>
        </p:nvSpPr>
        <p:spPr/>
        <p:txBody>
          <a:bodyPr/>
          <a:lstStyle/>
          <a:p>
            <a:fld id="{D211C767-ECEA-4050-9026-B5EFE01BF7F8}" type="slidenum">
              <a:rPr lang="en-US" smtClean="0"/>
              <a:t>12</a:t>
            </a:fld>
            <a:endParaRPr lang="en-US"/>
          </a:p>
        </p:txBody>
      </p:sp>
    </p:spTree>
    <p:extLst>
      <p:ext uri="{BB962C8B-B14F-4D97-AF65-F5344CB8AC3E}">
        <p14:creationId xmlns:p14="http://schemas.microsoft.com/office/powerpoint/2010/main" val="320837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7459702-2FB1-499E-AD25-C8B0DB077BDF}" type="datetime1">
              <a:rPr lang="en-US" smtClean="0"/>
              <a:t>10/20/2014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BE9A08-2DA8-48AC-B32B-A9CD3BA81335}"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81F36-A6D9-4BBE-B1A7-2DDE6FEAEC9F}"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200F6C6-1CD8-4267-8F58-6CACAFB640C6}" type="datetime1">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lvl1pPr>
              <a:defRPr>
                <a:latin typeface="Bookman Old Style" panose="02050604050505020204" pitchFamily="18" charset="0"/>
              </a:defRPr>
            </a:lvl1pPr>
            <a:lvl2pPr>
              <a:defRPr>
                <a:latin typeface="Bookman Old Style" panose="02050604050505020204" pitchFamily="18" charset="0"/>
              </a:defRPr>
            </a:lvl2pPr>
            <a:lvl3pPr>
              <a:defRPr>
                <a:latin typeface="Bookman Old Style" panose="02050604050505020204" pitchFamily="18" charset="0"/>
              </a:defRPr>
            </a:lvl3pPr>
            <a:lvl4pPr>
              <a:defRPr>
                <a:latin typeface="Bookman Old Style" panose="02050604050505020204" pitchFamily="18" charset="0"/>
              </a:defRPr>
            </a:lvl4pPr>
            <a:lvl5pPr>
              <a:defRPr>
                <a:latin typeface="Bookman Old Style" panose="0205060405050502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FDA64DF-5519-40AA-9601-E013F4A28C3C}" type="datetime1">
              <a:rPr lang="en-US" smtClean="0"/>
              <a:t>10/20/2014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6BF5DA-D904-47FA-A6C6-7568ADED506F}" type="datetime1">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820086-ADB3-4731-9634-4ED76588F29E}" type="datetime1">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950D2A-ECAE-45A2-B550-738D407DEF7D}" type="datetime1">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DC070-6C0B-4CC3-95B4-FB4AACD243B2}" type="datetime1">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0F32C59-1227-4334-9E49-6E2144C92F2C}" type="datetime1">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E6F32C-2B63-4B62-BD96-3CD3E7F3AD2C}" type="datetime1">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000BBF1-AD39-4FDA-B3D1-215DF152F48B}" type="datetime1">
              <a:rPr lang="en-US" smtClean="0"/>
              <a:t>10/20/2014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Bookman Old Style" panose="02050604050505020204"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Bookman Old Style" panose="02050604050505020204"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Bookman Old Style" panose="02050604050505020204"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Bookman Old Style" panose="02050604050505020204"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Bookman Old Style" panose="02050604050505020204"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atrak.usc.edu/"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905000"/>
            <a:ext cx="7543800" cy="990600"/>
          </a:xfrm>
        </p:spPr>
        <p:txBody>
          <a:bodyPr>
            <a:noAutofit/>
          </a:bodyPr>
          <a:lstStyle/>
          <a:p>
            <a:pPr algn="ctr"/>
            <a:r>
              <a:rPr lang="en-US" dirty="0"/>
              <a:t>Low Write-Energy STT-MRAMs using </a:t>
            </a:r>
            <a:r>
              <a:rPr lang="en-US" dirty="0" smtClean="0"/>
              <a:t>FinFET-based </a:t>
            </a:r>
            <a:r>
              <a:rPr lang="en-US" dirty="0"/>
              <a:t>Access Transistors</a:t>
            </a:r>
          </a:p>
        </p:txBody>
      </p:sp>
      <p:sp>
        <p:nvSpPr>
          <p:cNvPr id="3" name="Subtitle 2"/>
          <p:cNvSpPr>
            <a:spLocks noGrp="1"/>
          </p:cNvSpPr>
          <p:nvPr>
            <p:ph type="subTitle" idx="1"/>
          </p:nvPr>
        </p:nvSpPr>
        <p:spPr>
          <a:xfrm>
            <a:off x="1809750" y="3810000"/>
            <a:ext cx="5524500" cy="914400"/>
          </a:xfrm>
        </p:spPr>
        <p:txBody>
          <a:bodyPr>
            <a:normAutofit/>
          </a:bodyPr>
          <a:lstStyle/>
          <a:p>
            <a:pPr algn="ctr"/>
            <a:r>
              <a:rPr lang="en-US" sz="2600" dirty="0" smtClean="0"/>
              <a:t>Alireza Shafaei, Yanzhi Wang, and </a:t>
            </a:r>
            <a:r>
              <a:rPr lang="en-US" sz="2600" u="sng" dirty="0" smtClean="0"/>
              <a:t>Massoud Pedram</a:t>
            </a:r>
            <a:endParaRPr lang="en-US" sz="2600" u="sn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655" y="355600"/>
            <a:ext cx="3744690" cy="1092200"/>
          </a:xfrm>
          <a:prstGeom prst="rect">
            <a:avLst/>
          </a:prstGeom>
        </p:spPr>
      </p:pic>
      <p:sp>
        <p:nvSpPr>
          <p:cNvPr id="5" name="Subtitle 2"/>
          <p:cNvSpPr txBox="1">
            <a:spLocks/>
          </p:cNvSpPr>
          <p:nvPr/>
        </p:nvSpPr>
        <p:spPr>
          <a:xfrm>
            <a:off x="1181100" y="5009850"/>
            <a:ext cx="6858000" cy="343501"/>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dirty="0"/>
              <a:t>Department of Electrical </a:t>
            </a:r>
            <a:r>
              <a:rPr lang="en-US" dirty="0" smtClean="0"/>
              <a:t>Engineering</a:t>
            </a:r>
          </a:p>
          <a:p>
            <a:pPr algn="ctr"/>
            <a:r>
              <a:rPr lang="en-US" dirty="0" smtClean="0"/>
              <a:t>University </a:t>
            </a:r>
            <a:r>
              <a:rPr lang="en-US" dirty="0"/>
              <a:t>of Southern California</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9137" y="5943600"/>
            <a:ext cx="1657005" cy="365760"/>
          </a:xfrm>
          <a:prstGeom prst="rect">
            <a:avLst/>
          </a:prstGeom>
        </p:spPr>
      </p:pic>
      <p:sp>
        <p:nvSpPr>
          <p:cNvPr id="8" name="TextBox 7"/>
          <p:cNvSpPr txBox="1"/>
          <p:nvPr/>
        </p:nvSpPr>
        <p:spPr>
          <a:xfrm>
            <a:off x="2998493" y="6324600"/>
            <a:ext cx="3147015"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hlinkClick r:id="rId5"/>
              </a:rPr>
              <a:t>http</a:t>
            </a:r>
            <a:r>
              <a:rPr lang="en-US" sz="1600" dirty="0" smtClean="0">
                <a:latin typeface="Courier New" panose="02070309020205020404" pitchFamily="49" charset="0"/>
                <a:cs typeface="Courier New" panose="02070309020205020404" pitchFamily="49" charset="0"/>
                <a:hlinkClick r:id="rId5"/>
              </a:rPr>
              <a:t>://sportlab.usc.edu/</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36753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FinFET-accessed STT-MRAM</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Content Placeholder 3"/>
          <p:cNvSpPr>
            <a:spLocks noGrp="1"/>
          </p:cNvSpPr>
          <p:nvPr>
            <p:ph sz="quarter" idx="1"/>
          </p:nvPr>
        </p:nvSpPr>
        <p:spPr/>
        <p:txBody>
          <a:bodyPr/>
          <a:lstStyle/>
          <a:p>
            <a:r>
              <a:rPr lang="en-US" dirty="0" smtClean="0"/>
              <a:t>STT-MRAM needs a small access transistor that could deliver high ON currents</a:t>
            </a:r>
          </a:p>
          <a:p>
            <a:r>
              <a:rPr lang="en-US" dirty="0" smtClean="0"/>
              <a:t>FinFET devices:</a:t>
            </a:r>
          </a:p>
          <a:p>
            <a:pPr marL="788670" lvl="1" indent="-514350">
              <a:buFont typeface="+mj-lt"/>
              <a:buAutoNum type="arabicPeriod"/>
            </a:pPr>
            <a:r>
              <a:rPr lang="en-US" dirty="0" smtClean="0"/>
              <a:t>The </a:t>
            </a:r>
            <a:r>
              <a:rPr lang="en-US" dirty="0"/>
              <a:t>area (footprint</a:t>
            </a:r>
            <a:r>
              <a:rPr lang="en-US" dirty="0" smtClean="0"/>
              <a:t>) of </a:t>
            </a:r>
            <a:r>
              <a:rPr lang="en-US" dirty="0"/>
              <a:t>a FinFET device may be reduced by increasing </a:t>
            </a:r>
            <a:r>
              <a:rPr lang="en-US" i="1" dirty="0"/>
              <a:t>H</a:t>
            </a:r>
            <a:r>
              <a:rPr lang="en-US" i="1" baseline="-25000" dirty="0"/>
              <a:t>FIN</a:t>
            </a:r>
            <a:r>
              <a:rPr lang="en-US" dirty="0" smtClean="0"/>
              <a:t>, which </a:t>
            </a:r>
            <a:r>
              <a:rPr lang="en-US" dirty="0"/>
              <a:t>is along the </a:t>
            </a:r>
            <a:r>
              <a:rPr lang="en-US" dirty="0" smtClean="0"/>
              <a:t>z-axis.</a:t>
            </a:r>
            <a:endParaRPr lang="en-US" dirty="0"/>
          </a:p>
          <a:p>
            <a:pPr marL="788670" lvl="1" indent="-514350">
              <a:buFont typeface="+mj-lt"/>
              <a:buAutoNum type="arabicPeriod"/>
            </a:pPr>
            <a:r>
              <a:rPr lang="en-US" dirty="0" smtClean="0"/>
              <a:t>FinFET </a:t>
            </a:r>
            <a:r>
              <a:rPr lang="en-US" dirty="0"/>
              <a:t>offers higher ON </a:t>
            </a:r>
            <a:r>
              <a:rPr lang="en-US" dirty="0" smtClean="0"/>
              <a:t>current than </a:t>
            </a:r>
            <a:r>
              <a:rPr lang="en-US" dirty="0"/>
              <a:t>CMOS transistors under the same channel </a:t>
            </a:r>
            <a:r>
              <a:rPr lang="en-US" dirty="0" smtClean="0"/>
              <a:t>width.</a:t>
            </a:r>
          </a:p>
          <a:p>
            <a:r>
              <a:rPr lang="en-US" dirty="0" smtClean="0"/>
              <a:t>Use a FinFET device as the access transistor of the STT-MRAM</a:t>
            </a:r>
          </a:p>
          <a:p>
            <a:pPr lvl="1"/>
            <a:r>
              <a:rPr lang="en-US" dirty="0" smtClean="0"/>
              <a:t>No need for a separate and higher supply voltage</a:t>
            </a:r>
            <a:endParaRPr lang="en-US" dirty="0"/>
          </a:p>
        </p:txBody>
      </p:sp>
    </p:spTree>
    <p:extLst>
      <p:ext uri="{BB962C8B-B14F-4D97-AF65-F5344CB8AC3E}">
        <p14:creationId xmlns:p14="http://schemas.microsoft.com/office/powerpoint/2010/main" val="2687871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FinFET-specific Geometries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
        <p:nvSpPr>
          <p:cNvPr id="4" name="Content Placeholder 3"/>
          <p:cNvSpPr>
            <a:spLocks noGrp="1"/>
          </p:cNvSpPr>
          <p:nvPr>
            <p:ph sz="quarter" idx="1"/>
          </p:nvPr>
        </p:nvSpPr>
        <p:spPr/>
        <p:txBody>
          <a:bodyPr>
            <a:normAutofit/>
          </a:bodyPr>
          <a:lstStyle/>
          <a:p>
            <a:r>
              <a:rPr lang="en-US" i="1" dirty="0" smtClean="0"/>
              <a:t>P</a:t>
            </a:r>
            <a:r>
              <a:rPr lang="en-US" i="1" baseline="-25000" dirty="0" smtClean="0"/>
              <a:t>FIN</a:t>
            </a:r>
            <a:r>
              <a:rPr lang="en-US" dirty="0" smtClean="0"/>
              <a:t> </a:t>
            </a:r>
            <a:r>
              <a:rPr lang="en-US" sz="2800" dirty="0" smtClean="0"/>
              <a:t>depends </a:t>
            </a:r>
            <a:r>
              <a:rPr lang="en-US" sz="2800" dirty="0"/>
              <a:t>on the underlying FinFET </a:t>
            </a:r>
            <a:r>
              <a:rPr lang="en-US" sz="2800" dirty="0" smtClean="0"/>
              <a:t>technology</a:t>
            </a:r>
          </a:p>
          <a:p>
            <a:pPr marL="731520" lvl="1" indent="-457200">
              <a:buFont typeface="+mj-lt"/>
              <a:buAutoNum type="arabicPeriod"/>
            </a:pPr>
            <a:r>
              <a:rPr lang="en-US" dirty="0" smtClean="0"/>
              <a:t>Lithography-defined technology</a:t>
            </a:r>
          </a:p>
          <a:p>
            <a:pPr lvl="2"/>
            <a:r>
              <a:rPr lang="en-US" dirty="0" smtClean="0"/>
              <a:t>Lithographic </a:t>
            </a:r>
            <a:r>
              <a:rPr lang="en-US" dirty="0"/>
              <a:t>constraints limit the fin </a:t>
            </a:r>
            <a:r>
              <a:rPr lang="en-US" dirty="0" smtClean="0"/>
              <a:t>pitch spacing</a:t>
            </a:r>
          </a:p>
          <a:p>
            <a:pPr marL="731520" lvl="1" indent="-457200">
              <a:buFont typeface="+mj-lt"/>
              <a:buAutoNum type="arabicPeriod"/>
            </a:pPr>
            <a:r>
              <a:rPr lang="en-US" dirty="0"/>
              <a:t>S</a:t>
            </a:r>
            <a:r>
              <a:rPr lang="en-US" dirty="0" smtClean="0"/>
              <a:t>pacer-defined technology</a:t>
            </a:r>
          </a:p>
          <a:p>
            <a:pPr lvl="2"/>
            <a:r>
              <a:rPr lang="en-US" dirty="0" smtClean="0"/>
              <a:t>Results in 2x </a:t>
            </a:r>
            <a:r>
              <a:rPr lang="en-US" dirty="0"/>
              <a:t>reduction in the value </a:t>
            </a:r>
            <a:r>
              <a:rPr lang="en-US" dirty="0" smtClean="0"/>
              <a:t>of </a:t>
            </a:r>
            <a:r>
              <a:rPr lang="en-US" i="1" dirty="0"/>
              <a:t>P</a:t>
            </a:r>
            <a:r>
              <a:rPr lang="en-US" i="1" baseline="-25000" dirty="0"/>
              <a:t>FIN</a:t>
            </a:r>
            <a:r>
              <a:rPr lang="en-US" dirty="0" smtClean="0"/>
              <a:t> </a:t>
            </a:r>
            <a:r>
              <a:rPr lang="en-US" dirty="0"/>
              <a:t>at the cost of a more elaborate and costly </a:t>
            </a:r>
            <a:r>
              <a:rPr lang="en-US" dirty="0" smtClean="0"/>
              <a:t>lithographic process</a:t>
            </a:r>
          </a:p>
          <a:p>
            <a:pPr marL="45720" indent="0">
              <a:buNone/>
            </a:pPr>
            <a:endParaRPr lang="en-US" dirty="0" smtClean="0"/>
          </a:p>
          <a:p>
            <a:r>
              <a:rPr lang="en-US" i="1" dirty="0" smtClean="0"/>
              <a:t>H</a:t>
            </a:r>
            <a:r>
              <a:rPr lang="en-US" i="1" baseline="-25000" dirty="0" smtClean="0"/>
              <a:t>FIN </a:t>
            </a:r>
            <a:r>
              <a:rPr lang="en-US" dirty="0" smtClean="0"/>
              <a:t>/</a:t>
            </a:r>
            <a:r>
              <a:rPr lang="en-US" i="1" dirty="0"/>
              <a:t> </a:t>
            </a:r>
            <a:r>
              <a:rPr lang="en-US" i="1" dirty="0" smtClean="0"/>
              <a:t>T</a:t>
            </a:r>
            <a:r>
              <a:rPr lang="en-US" i="1" baseline="-25000" dirty="0" smtClean="0"/>
              <a:t>SI</a:t>
            </a:r>
            <a:r>
              <a:rPr lang="en-US" dirty="0" smtClean="0"/>
              <a:t> = {1, 2, 3, </a:t>
            </a:r>
            <a:r>
              <a:rPr lang="en-US" dirty="0"/>
              <a:t>4}, depending on </a:t>
            </a:r>
            <a:r>
              <a:rPr lang="en-US" dirty="0" smtClean="0"/>
              <a:t>the etching technology.</a:t>
            </a:r>
            <a:endParaRPr lang="en-US" dirty="0"/>
          </a:p>
        </p:txBody>
      </p:sp>
      <p:sp>
        <p:nvSpPr>
          <p:cNvPr id="6" name="Oval 5"/>
          <p:cNvSpPr/>
          <p:nvPr/>
        </p:nvSpPr>
        <p:spPr>
          <a:xfrm>
            <a:off x="3886200" y="4495800"/>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5"/>
          </p:cNvCxnSpPr>
          <p:nvPr/>
        </p:nvCxnSpPr>
        <p:spPr>
          <a:xfrm>
            <a:off x="4211404" y="4886045"/>
            <a:ext cx="817796" cy="9813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29200" y="5715000"/>
            <a:ext cx="3125407" cy="369332"/>
          </a:xfrm>
          <a:prstGeom prst="rect">
            <a:avLst/>
          </a:prstGeom>
          <a:noFill/>
        </p:spPr>
        <p:txBody>
          <a:bodyPr wrap="none" rtlCol="0">
            <a:spAutoFit/>
          </a:bodyPr>
          <a:lstStyle/>
          <a:p>
            <a:r>
              <a:rPr lang="en-US" dirty="0" smtClean="0"/>
              <a:t>Aggressive process technology</a:t>
            </a:r>
            <a:endParaRPr lang="en-US" dirty="0"/>
          </a:p>
        </p:txBody>
      </p:sp>
    </p:spTree>
    <p:extLst>
      <p:ext uri="{BB962C8B-B14F-4D97-AF65-F5344CB8AC3E}">
        <p14:creationId xmlns:p14="http://schemas.microsoft.com/office/powerpoint/2010/main" val="2940530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32nm FinFET Parameters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270016764"/>
              </p:ext>
            </p:extLst>
          </p:nvPr>
        </p:nvGraphicFramePr>
        <p:xfrm>
          <a:off x="533400" y="1295400"/>
          <a:ext cx="8077200" cy="4453255"/>
        </p:xfrm>
        <a:graphic>
          <a:graphicData uri="http://schemas.openxmlformats.org/drawingml/2006/table">
            <a:tbl>
              <a:tblPr firstRow="1" bandRow="1">
                <a:tableStyleId>{5C22544A-7EE6-4342-B048-85BDC9FD1C3A}</a:tableStyleId>
              </a:tblPr>
              <a:tblGrid>
                <a:gridCol w="1869722"/>
                <a:gridCol w="1944511"/>
                <a:gridCol w="4262967"/>
              </a:tblGrid>
              <a:tr h="370840">
                <a:tc>
                  <a:txBody>
                    <a:bodyPr/>
                    <a:lstStyle/>
                    <a:p>
                      <a:pPr algn="l" fontAlgn="ctr"/>
                      <a:r>
                        <a:rPr lang="en-US" sz="2000" b="0" i="0" u="none" strike="noStrike" dirty="0">
                          <a:solidFill>
                            <a:srgbClr val="000000"/>
                          </a:solidFill>
                          <a:effectLst/>
                          <a:latin typeface="Calibri" panose="020F0502020204030204" pitchFamily="34" charset="0"/>
                        </a:rPr>
                        <a:t>Parameter</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Value</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Comment</a:t>
                      </a:r>
                    </a:p>
                  </a:txBody>
                  <a:tcPr marL="9525" marR="9525" marT="9525" marB="0" anchor="ctr"/>
                </a:tc>
              </a:tr>
              <a:tr h="370840">
                <a:tc>
                  <a:txBody>
                    <a:bodyPr/>
                    <a:lstStyle/>
                    <a:p>
                      <a:pPr algn="l" fontAlgn="ctr"/>
                      <a:r>
                        <a:rPr lang="en-US" sz="2000" b="0" i="1" u="none" strike="noStrike" dirty="0">
                          <a:solidFill>
                            <a:srgbClr val="000000"/>
                          </a:solidFill>
                          <a:effectLst/>
                          <a:latin typeface="Calibri" panose="020F0502020204030204" pitchFamily="34" charset="0"/>
                        </a:rPr>
                        <a:t>L</a:t>
                      </a:r>
                      <a:r>
                        <a:rPr lang="en-US" sz="2000" b="0" i="1" u="none" strike="noStrike" baseline="-25000" dirty="0">
                          <a:solidFill>
                            <a:srgbClr val="000000"/>
                          </a:solidFill>
                          <a:effectLst/>
                          <a:latin typeface="Calibri" panose="020F0502020204030204" pitchFamily="34" charset="0"/>
                        </a:rPr>
                        <a:t>FIN</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35nm</a:t>
                      </a:r>
                    </a:p>
                  </a:txBody>
                  <a:tcPr marL="9525" marR="9525" marT="9525" marB="0" anchor="ctr"/>
                </a:tc>
                <a:tc>
                  <a:txBody>
                    <a:bodyPr/>
                    <a:lstStyle/>
                    <a:p>
                      <a:pPr algn="l" fontAlgn="ctr"/>
                      <a:r>
                        <a:rPr lang="en-US" sz="2000" b="0" i="0" u="none" strike="noStrike" dirty="0">
                          <a:solidFill>
                            <a:srgbClr val="000000"/>
                          </a:solidFill>
                          <a:effectLst/>
                          <a:latin typeface="Calibri" panose="020F0502020204030204" pitchFamily="34" charset="0"/>
                        </a:rPr>
                        <a:t>Fin length</a:t>
                      </a:r>
                    </a:p>
                  </a:txBody>
                  <a:tcPr marL="9525" marR="9525" marT="9525" marB="0" anchor="ctr"/>
                </a:tc>
              </a:tr>
              <a:tr h="370840">
                <a:tc>
                  <a:txBody>
                    <a:bodyPr/>
                    <a:lstStyle/>
                    <a:p>
                      <a:pPr algn="l" fontAlgn="ctr"/>
                      <a:r>
                        <a:rPr lang="en-US" sz="2000" b="0" i="1" u="none" strike="noStrike" dirty="0" smtClean="0">
                          <a:solidFill>
                            <a:srgbClr val="000000"/>
                          </a:solidFill>
                          <a:effectLst/>
                          <a:latin typeface="Calibri" panose="020F0502020204030204" pitchFamily="34" charset="0"/>
                        </a:rPr>
                        <a:t>T</a:t>
                      </a:r>
                      <a:r>
                        <a:rPr lang="en-US" sz="2000" b="0" i="1" u="none" strike="noStrike" baseline="-25000" dirty="0" smtClean="0">
                          <a:solidFill>
                            <a:srgbClr val="000000"/>
                          </a:solidFill>
                          <a:effectLst/>
                          <a:latin typeface="Calibri" panose="020F0502020204030204" pitchFamily="34" charset="0"/>
                        </a:rPr>
                        <a:t>SI</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23nm</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Silicon thickness</a:t>
                      </a:r>
                    </a:p>
                  </a:txBody>
                  <a:tcPr marL="9525" marR="9525" marT="9525" marB="0" anchor="ctr"/>
                </a:tc>
              </a:tr>
              <a:tr h="370840">
                <a:tc>
                  <a:txBody>
                    <a:bodyPr/>
                    <a:lstStyle/>
                    <a:p>
                      <a:pPr algn="l" fontAlgn="ctr"/>
                      <a:r>
                        <a:rPr lang="en-US" sz="2000" b="0" i="1" u="none" strike="noStrike" dirty="0" smtClean="0">
                          <a:solidFill>
                            <a:srgbClr val="000000"/>
                          </a:solidFill>
                          <a:effectLst/>
                          <a:latin typeface="Calibri" panose="020F0502020204030204" pitchFamily="34" charset="0"/>
                        </a:rPr>
                        <a:t>H</a:t>
                      </a:r>
                      <a:r>
                        <a:rPr lang="en-US" sz="2000" b="0" i="1" u="none" strike="noStrike" baseline="-25000" dirty="0" smtClean="0">
                          <a:solidFill>
                            <a:srgbClr val="000000"/>
                          </a:solidFill>
                          <a:effectLst/>
                          <a:latin typeface="Calibri" panose="020F0502020204030204" pitchFamily="34" charset="0"/>
                        </a:rPr>
                        <a:t>FIN</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b="0" i="0" u="none" strike="noStrike" dirty="0" smtClean="0">
                          <a:solidFill>
                            <a:srgbClr val="000000"/>
                          </a:solidFill>
                          <a:effectLst/>
                          <a:latin typeface="Calibri" panose="020F0502020204030204" pitchFamily="34" charset="0"/>
                        </a:rPr>
                        <a:t>{23nm,</a:t>
                      </a:r>
                      <a:r>
                        <a:rPr lang="en-US" sz="2000" b="0" i="0" u="none" strike="noStrike" baseline="0" dirty="0" smtClean="0">
                          <a:solidFill>
                            <a:srgbClr val="000000"/>
                          </a:solidFill>
                          <a:effectLst/>
                          <a:latin typeface="Calibri" panose="020F0502020204030204" pitchFamily="34" charset="0"/>
                        </a:rPr>
                        <a:t> 46nm, 69nm, 92nm}</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fin height</a:t>
                      </a:r>
                    </a:p>
                  </a:txBody>
                  <a:tcPr marL="9525" marR="9525" marT="9525" marB="0" anchor="ctr"/>
                </a:tc>
              </a:tr>
              <a:tr h="370840">
                <a:tc>
                  <a:txBody>
                    <a:bodyPr/>
                    <a:lstStyle/>
                    <a:p>
                      <a:pPr algn="l" fontAlgn="ctr"/>
                      <a:r>
                        <a:rPr lang="en-US" sz="2000" b="0" i="0" u="none" strike="noStrike" dirty="0" smtClean="0">
                          <a:solidFill>
                            <a:srgbClr val="000000"/>
                          </a:solidFill>
                          <a:effectLst/>
                          <a:latin typeface="Calibri" panose="020F0502020204030204" pitchFamily="34" charset="0"/>
                        </a:rPr>
                        <a:t>P</a:t>
                      </a:r>
                      <a:r>
                        <a:rPr lang="en-US" sz="2000" b="0" i="1" u="none" strike="noStrike" baseline="-25000" dirty="0" smtClean="0">
                          <a:solidFill>
                            <a:srgbClr val="000000"/>
                          </a:solidFill>
                          <a:effectLst/>
                          <a:latin typeface="Calibri" panose="020F0502020204030204" pitchFamily="34" charset="0"/>
                        </a:rPr>
                        <a:t>FIN</a:t>
                      </a:r>
                      <a:r>
                        <a:rPr lang="en-US" sz="2000" b="0" i="0" u="none" strike="noStrike" dirty="0" smtClean="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(lithography)</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80nm</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Fin pitch in lithography-defined technology</a:t>
                      </a:r>
                    </a:p>
                  </a:txBody>
                  <a:tcPr marL="9525" marR="9525" marT="9525" marB="0" anchor="ctr"/>
                </a:tc>
              </a:tr>
              <a:tr h="370840">
                <a:tc>
                  <a:txBody>
                    <a:bodyPr/>
                    <a:lstStyle/>
                    <a:p>
                      <a:pPr algn="l" fontAlgn="ctr"/>
                      <a:r>
                        <a:rPr lang="en-US" sz="2000" b="0" i="0" u="none" strike="noStrike" dirty="0" smtClean="0">
                          <a:solidFill>
                            <a:srgbClr val="000000"/>
                          </a:solidFill>
                          <a:effectLst/>
                          <a:latin typeface="Calibri" panose="020F0502020204030204" pitchFamily="34" charset="0"/>
                        </a:rPr>
                        <a:t>P</a:t>
                      </a:r>
                      <a:r>
                        <a:rPr lang="en-US" sz="2000" b="0" i="1" u="none" strike="noStrike" baseline="-25000" dirty="0" smtClean="0">
                          <a:solidFill>
                            <a:srgbClr val="000000"/>
                          </a:solidFill>
                          <a:effectLst/>
                          <a:latin typeface="Calibri" panose="020F0502020204030204" pitchFamily="34" charset="0"/>
                        </a:rPr>
                        <a:t>FIN</a:t>
                      </a:r>
                      <a:r>
                        <a:rPr lang="en-US" sz="2000" b="0" i="0" u="none" strike="noStrike" dirty="0" smtClean="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(spacer)</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40nm</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Fin pitch in spacer-defined technology</a:t>
                      </a:r>
                    </a:p>
                  </a:txBody>
                  <a:tcPr marL="9525" marR="9525" marT="9525" marB="0" anchor="ctr"/>
                </a:tc>
              </a:tr>
              <a:tr h="370840">
                <a:tc>
                  <a:txBody>
                    <a:bodyPr/>
                    <a:lstStyle/>
                    <a:p>
                      <a:pPr algn="l" fontAlgn="ctr"/>
                      <a:r>
                        <a:rPr lang="en-US" sz="2000" b="0" i="1" u="none" strike="noStrike" dirty="0" smtClean="0">
                          <a:solidFill>
                            <a:srgbClr val="000000"/>
                          </a:solidFill>
                          <a:effectLst/>
                          <a:latin typeface="Calibri" panose="020F0502020204030204" pitchFamily="34" charset="0"/>
                        </a:rPr>
                        <a:t>W</a:t>
                      </a:r>
                      <a:r>
                        <a:rPr lang="en-US" sz="2000" b="0" i="1" u="none" strike="noStrike" baseline="-25000" dirty="0" smtClean="0">
                          <a:solidFill>
                            <a:srgbClr val="000000"/>
                          </a:solidFill>
                          <a:effectLst/>
                          <a:latin typeface="Calibri" panose="020F0502020204030204" pitchFamily="34" charset="0"/>
                        </a:rPr>
                        <a:t>M</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b="0" i="0" u="none" strike="noStrike" dirty="0" smtClean="0">
                          <a:solidFill>
                            <a:srgbClr val="000000"/>
                          </a:solidFill>
                          <a:effectLst/>
                          <a:latin typeface="Calibri" panose="020F0502020204030204" pitchFamily="34" charset="0"/>
                        </a:rPr>
                        <a:t>3</a:t>
                      </a:r>
                      <a:r>
                        <a:rPr lang="el-GR" sz="2000" b="0" i="0" u="none" strike="noStrike" dirty="0" smtClean="0">
                          <a:solidFill>
                            <a:srgbClr val="000000"/>
                          </a:solidFill>
                          <a:effectLst/>
                          <a:latin typeface="Calibri" panose="020F0502020204030204" pitchFamily="34" charset="0"/>
                        </a:rPr>
                        <a:t>λ</a:t>
                      </a:r>
                      <a:r>
                        <a:rPr lang="en-US" sz="2000" b="0" i="0" u="none" strike="noStrike" dirty="0" smtClean="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 48nm</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Minimum width of metal wires</a:t>
                      </a:r>
                    </a:p>
                  </a:txBody>
                  <a:tcPr marL="9525" marR="9525" marT="9525" marB="0" anchor="ctr"/>
                </a:tc>
              </a:tr>
              <a:tr h="37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i="1" u="none" strike="noStrike" dirty="0" smtClean="0">
                          <a:solidFill>
                            <a:srgbClr val="000000"/>
                          </a:solidFill>
                          <a:effectLst/>
                          <a:latin typeface="Calibri" panose="020F0502020204030204" pitchFamily="34" charset="0"/>
                        </a:rPr>
                        <a:t>W</a:t>
                      </a:r>
                      <a:r>
                        <a:rPr lang="en-US" sz="2000" b="0" i="1" u="none" strike="noStrike" baseline="-25000" dirty="0" smtClean="0">
                          <a:solidFill>
                            <a:srgbClr val="000000"/>
                          </a:solidFill>
                          <a:effectLst/>
                          <a:latin typeface="Calibri" panose="020F0502020204030204" pitchFamily="34" charset="0"/>
                        </a:rPr>
                        <a:t>M2M</a:t>
                      </a:r>
                      <a:endParaRPr lang="en-US" sz="2000" b="0" i="0" u="none" strike="noStrike" dirty="0" smtClean="0">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b="0" i="0" u="none" strike="noStrike" dirty="0" smtClean="0">
                          <a:solidFill>
                            <a:srgbClr val="000000"/>
                          </a:solidFill>
                          <a:effectLst/>
                          <a:latin typeface="Calibri" panose="020F0502020204030204" pitchFamily="34" charset="0"/>
                        </a:rPr>
                        <a:t>3</a:t>
                      </a:r>
                      <a:r>
                        <a:rPr lang="el-GR" sz="2000" b="0" i="0" u="none" strike="noStrike" dirty="0" smtClean="0">
                          <a:solidFill>
                            <a:srgbClr val="000000"/>
                          </a:solidFill>
                          <a:effectLst/>
                          <a:latin typeface="+mn-lt"/>
                        </a:rPr>
                        <a:t>λ</a:t>
                      </a:r>
                      <a:r>
                        <a:rPr lang="en-US" sz="2000" b="0" i="0" u="none" strike="noStrike" dirty="0" smtClean="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 48nm</a:t>
                      </a:r>
                    </a:p>
                  </a:txBody>
                  <a:tcPr marL="9525" marR="9525" marT="9525" marB="0" anchor="ctr"/>
                </a:tc>
                <a:tc>
                  <a:txBody>
                    <a:bodyPr/>
                    <a:lstStyle/>
                    <a:p>
                      <a:pPr algn="l" fontAlgn="ctr"/>
                      <a:r>
                        <a:rPr lang="en-US" sz="2000" b="0" i="0" u="none" strike="noStrike" dirty="0">
                          <a:solidFill>
                            <a:srgbClr val="000000"/>
                          </a:solidFill>
                          <a:effectLst/>
                          <a:latin typeface="Calibri" panose="020F0502020204030204" pitchFamily="34" charset="0"/>
                        </a:rPr>
                        <a:t>Minimum spacing between metal </a:t>
                      </a:r>
                      <a:r>
                        <a:rPr lang="en-US" sz="2000" b="0" i="0" u="none" strike="noStrike" dirty="0" smtClean="0">
                          <a:solidFill>
                            <a:srgbClr val="000000"/>
                          </a:solidFill>
                          <a:effectLst/>
                          <a:latin typeface="Calibri" panose="020F0502020204030204" pitchFamily="34" charset="0"/>
                        </a:rPr>
                        <a:t>wires</a:t>
                      </a:r>
                      <a:endParaRPr lang="en-US" sz="2000" b="0" i="0" u="none" strike="noStrike" dirty="0">
                        <a:solidFill>
                          <a:srgbClr val="000000"/>
                        </a:solidFill>
                        <a:effectLst/>
                        <a:latin typeface="Calibri" panose="020F0502020204030204" pitchFamily="34" charset="0"/>
                      </a:endParaRPr>
                    </a:p>
                  </a:txBody>
                  <a:tcPr marL="9525" marR="9525" marT="9525" marB="0" anchor="ctr"/>
                </a:tc>
              </a:tr>
              <a:tr h="370840">
                <a:tc>
                  <a:txBody>
                    <a:bodyPr/>
                    <a:lstStyle/>
                    <a:p>
                      <a:pPr algn="l" fontAlgn="ctr"/>
                      <a:r>
                        <a:rPr lang="en-US" sz="2000" b="0" i="1" u="none" strike="noStrike" dirty="0" smtClean="0">
                          <a:solidFill>
                            <a:srgbClr val="000000"/>
                          </a:solidFill>
                          <a:effectLst/>
                          <a:latin typeface="Calibri" panose="020F0502020204030204" pitchFamily="34" charset="0"/>
                        </a:rPr>
                        <a:t>W</a:t>
                      </a:r>
                      <a:r>
                        <a:rPr lang="en-US" sz="2000" b="0" i="1" u="none" strike="noStrike" baseline="-25000" dirty="0" smtClean="0">
                          <a:solidFill>
                            <a:srgbClr val="000000"/>
                          </a:solidFill>
                          <a:effectLst/>
                          <a:latin typeface="Calibri" panose="020F0502020204030204" pitchFamily="34" charset="0"/>
                        </a:rPr>
                        <a:t>C</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b="0" i="0" u="none" strike="noStrike" dirty="0" smtClean="0">
                          <a:solidFill>
                            <a:srgbClr val="000000"/>
                          </a:solidFill>
                          <a:effectLst/>
                          <a:latin typeface="Calibri" panose="020F0502020204030204" pitchFamily="34" charset="0"/>
                        </a:rPr>
                        <a:t>2</a:t>
                      </a:r>
                      <a:r>
                        <a:rPr lang="el-GR" sz="2000" b="0" i="0" u="none" strike="noStrike" dirty="0" smtClean="0">
                          <a:solidFill>
                            <a:srgbClr val="000000"/>
                          </a:solidFill>
                          <a:effectLst/>
                          <a:latin typeface="+mn-lt"/>
                        </a:rPr>
                        <a:t>λ</a:t>
                      </a:r>
                      <a:r>
                        <a:rPr lang="en-US" sz="2000" b="0" i="0" u="none" strike="noStrike" dirty="0" smtClean="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 32nm</a:t>
                      </a:r>
                    </a:p>
                  </a:txBody>
                  <a:tcPr marL="9525" marR="9525" marT="9525" marB="0" anchor="ctr"/>
                </a:tc>
                <a:tc>
                  <a:txBody>
                    <a:bodyPr/>
                    <a:lstStyle/>
                    <a:p>
                      <a:pPr algn="l" fontAlgn="ctr"/>
                      <a:r>
                        <a:rPr lang="en-US" sz="2000" b="0" i="0" u="none" strike="noStrike">
                          <a:solidFill>
                            <a:srgbClr val="000000"/>
                          </a:solidFill>
                          <a:effectLst/>
                          <a:latin typeface="Calibri" panose="020F0502020204030204" pitchFamily="34" charset="0"/>
                        </a:rPr>
                        <a:t>Minimum contact size</a:t>
                      </a:r>
                    </a:p>
                  </a:txBody>
                  <a:tcPr marL="9525" marR="9525" marT="9525" marB="0" anchor="ctr"/>
                </a:tc>
              </a:tr>
              <a:tr h="37084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i="1" u="none" strike="noStrike" dirty="0" smtClean="0">
                          <a:solidFill>
                            <a:srgbClr val="000000"/>
                          </a:solidFill>
                          <a:effectLst/>
                          <a:latin typeface="Calibri" panose="020F0502020204030204" pitchFamily="34" charset="0"/>
                        </a:rPr>
                        <a:t>W</a:t>
                      </a:r>
                      <a:r>
                        <a:rPr lang="en-US" sz="2000" b="0" i="1" u="none" strike="noStrike" baseline="-25000" dirty="0" smtClean="0">
                          <a:solidFill>
                            <a:srgbClr val="000000"/>
                          </a:solidFill>
                          <a:effectLst/>
                          <a:latin typeface="Calibri" panose="020F0502020204030204" pitchFamily="34" charset="0"/>
                        </a:rPr>
                        <a:t>G2C</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2000" b="0" i="0" u="none" strike="noStrike" dirty="0" smtClean="0">
                          <a:solidFill>
                            <a:srgbClr val="000000"/>
                          </a:solidFill>
                          <a:effectLst/>
                          <a:latin typeface="Calibri" panose="020F0502020204030204" pitchFamily="34" charset="0"/>
                        </a:rPr>
                        <a:t>2</a:t>
                      </a:r>
                      <a:r>
                        <a:rPr lang="el-GR" sz="2000" b="0" i="0" u="none" strike="noStrike" dirty="0" smtClean="0">
                          <a:solidFill>
                            <a:srgbClr val="000000"/>
                          </a:solidFill>
                          <a:effectLst/>
                          <a:latin typeface="+mn-lt"/>
                        </a:rPr>
                        <a:t>λ</a:t>
                      </a:r>
                      <a:r>
                        <a:rPr lang="en-US" sz="2000" b="0" i="0" u="none" strike="noStrike" dirty="0" smtClean="0">
                          <a:solidFill>
                            <a:srgbClr val="000000"/>
                          </a:solidFill>
                          <a:effectLst/>
                          <a:latin typeface="Calibri" panose="020F0502020204030204" pitchFamily="34" charset="0"/>
                        </a:rPr>
                        <a:t> </a:t>
                      </a:r>
                      <a:r>
                        <a:rPr lang="en-US" sz="2000" b="0" i="0" u="none" strike="noStrike" dirty="0">
                          <a:solidFill>
                            <a:srgbClr val="000000"/>
                          </a:solidFill>
                          <a:effectLst/>
                          <a:latin typeface="Calibri" panose="020F0502020204030204" pitchFamily="34" charset="0"/>
                        </a:rPr>
                        <a:t>= 32nm</a:t>
                      </a:r>
                    </a:p>
                  </a:txBody>
                  <a:tcPr marL="9525" marR="9525" marT="9525" marB="0" anchor="ctr"/>
                </a:tc>
                <a:tc>
                  <a:txBody>
                    <a:bodyPr/>
                    <a:lstStyle/>
                    <a:p>
                      <a:pPr algn="l" fontAlgn="ctr"/>
                      <a:r>
                        <a:rPr lang="en-US" sz="2000" b="0" i="0" u="none" strike="noStrike" dirty="0">
                          <a:solidFill>
                            <a:srgbClr val="000000"/>
                          </a:solidFill>
                          <a:effectLst/>
                          <a:latin typeface="Calibri" panose="020F0502020204030204" pitchFamily="34" charset="0"/>
                        </a:rPr>
                        <a:t>Minimum spacing between gate and contact</a:t>
                      </a:r>
                    </a:p>
                  </a:txBody>
                  <a:tcPr marL="9525" marR="9525" marT="9525" marB="0" anchor="ctr"/>
                </a:tc>
              </a:tr>
            </a:tbl>
          </a:graphicData>
        </a:graphic>
      </p:graphicFrame>
      <p:sp>
        <p:nvSpPr>
          <p:cNvPr id="6" name="TextBox 5"/>
          <p:cNvSpPr txBox="1"/>
          <p:nvPr/>
        </p:nvSpPr>
        <p:spPr>
          <a:xfrm>
            <a:off x="1905000" y="5867400"/>
            <a:ext cx="5410200" cy="461665"/>
          </a:xfrm>
          <a:prstGeom prst="rect">
            <a:avLst/>
          </a:prstGeom>
          <a:noFill/>
        </p:spPr>
        <p:txBody>
          <a:bodyPr wrap="square" rtlCol="0">
            <a:spAutoFit/>
          </a:bodyPr>
          <a:lstStyle/>
          <a:p>
            <a:r>
              <a:rPr lang="en-US" sz="1200" dirty="0"/>
              <a:t>M</a:t>
            </a:r>
            <a:r>
              <a:rPr lang="en-US" sz="1200" dirty="0" smtClean="0"/>
              <a:t>. Alioto, “Comparative </a:t>
            </a:r>
            <a:r>
              <a:rPr lang="en-US" sz="1200" dirty="0"/>
              <a:t>Evaluation of Layout Density in 3T, 4T, and MT </a:t>
            </a:r>
            <a:r>
              <a:rPr lang="en-US" sz="1200" dirty="0" smtClean="0"/>
              <a:t>FinFET Standard Cells,” </a:t>
            </a:r>
            <a:r>
              <a:rPr lang="en-US" sz="1200" i="1" dirty="0"/>
              <a:t>IEEE Trans. on VLSI Systems</a:t>
            </a:r>
            <a:r>
              <a:rPr lang="en-US" sz="1200" dirty="0"/>
              <a:t>, 19(5):751–762, 2011.</a:t>
            </a:r>
          </a:p>
        </p:txBody>
      </p:sp>
    </p:spTree>
    <p:extLst>
      <p:ext uri="{BB962C8B-B14F-4D97-AF65-F5344CB8AC3E}">
        <p14:creationId xmlns:p14="http://schemas.microsoft.com/office/powerpoint/2010/main" val="1220638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FinFET Area</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a:p>
        </p:txBody>
      </p:sp>
      <p:sp>
        <p:nvSpPr>
          <p:cNvPr id="4" name="Content Placeholder 3"/>
          <p:cNvSpPr>
            <a:spLocks noGrp="1"/>
          </p:cNvSpPr>
          <p:nvPr>
            <p:ph sz="quarter" idx="1"/>
          </p:nvPr>
        </p:nvSpPr>
        <p:spPr>
          <a:xfrm>
            <a:off x="457200" y="1219200"/>
            <a:ext cx="8229600" cy="762000"/>
          </a:xfrm>
        </p:spPr>
        <p:txBody>
          <a:bodyPr>
            <a:normAutofit lnSpcReduction="10000"/>
          </a:bodyPr>
          <a:lstStyle/>
          <a:p>
            <a:r>
              <a:rPr lang="en-US" sz="2400" dirty="0" smtClean="0"/>
              <a:t>Layouts of a </a:t>
            </a:r>
            <a:r>
              <a:rPr lang="en-US" sz="2400" dirty="0"/>
              <a:t>transistor with channel width of </a:t>
            </a:r>
            <a:r>
              <a:rPr lang="en-US" sz="2400" i="1" dirty="0"/>
              <a:t>W</a:t>
            </a:r>
            <a:r>
              <a:rPr lang="en-US" sz="2400" dirty="0"/>
              <a:t> in planar CMOS </a:t>
            </a:r>
            <a:r>
              <a:rPr lang="en-US" sz="2400" dirty="0" smtClean="0"/>
              <a:t>and FinFET </a:t>
            </a:r>
            <a:r>
              <a:rPr lang="en-US" sz="2400" dirty="0"/>
              <a:t>process </a:t>
            </a:r>
            <a:r>
              <a:rPr lang="en-US" sz="2400" dirty="0" smtClean="0"/>
              <a:t>technologies:</a:t>
            </a:r>
          </a:p>
          <a:p>
            <a:endParaRPr lang="en-US" sz="2400" dirty="0"/>
          </a:p>
        </p:txBody>
      </p:sp>
      <p:sp>
        <p:nvSpPr>
          <p:cNvPr id="5" name="TextBox 4"/>
          <p:cNvSpPr txBox="1"/>
          <p:nvPr/>
        </p:nvSpPr>
        <p:spPr>
          <a:xfrm>
            <a:off x="914400" y="2183258"/>
            <a:ext cx="1794081" cy="400110"/>
          </a:xfrm>
          <a:prstGeom prst="rect">
            <a:avLst/>
          </a:prstGeom>
          <a:noFill/>
        </p:spPr>
        <p:txBody>
          <a:bodyPr wrap="none" rtlCol="0">
            <a:spAutoFit/>
          </a:bodyPr>
          <a:lstStyle/>
          <a:p>
            <a:r>
              <a:rPr lang="en-US" sz="2000" dirty="0" smtClean="0">
                <a:latin typeface="+mj-lt"/>
              </a:rPr>
              <a:t>Planar</a:t>
            </a:r>
            <a:r>
              <a:rPr lang="en-US" dirty="0" smtClean="0">
                <a:latin typeface="+mj-lt"/>
              </a:rPr>
              <a:t> CMOS</a:t>
            </a:r>
            <a:endParaRPr lang="en-US" dirty="0">
              <a:latin typeface="+mj-lt"/>
            </a:endParaRPr>
          </a:p>
        </p:txBody>
      </p:sp>
      <p:sp>
        <p:nvSpPr>
          <p:cNvPr id="7" name="TextBox 6"/>
          <p:cNvSpPr txBox="1"/>
          <p:nvPr/>
        </p:nvSpPr>
        <p:spPr>
          <a:xfrm>
            <a:off x="3581400" y="2183258"/>
            <a:ext cx="1101584" cy="400110"/>
          </a:xfrm>
          <a:prstGeom prst="rect">
            <a:avLst/>
          </a:prstGeom>
          <a:noFill/>
        </p:spPr>
        <p:txBody>
          <a:bodyPr wrap="none" rtlCol="0">
            <a:spAutoFit/>
          </a:bodyPr>
          <a:lstStyle/>
          <a:p>
            <a:r>
              <a:rPr lang="en-US" sz="2000" dirty="0" smtClean="0">
                <a:latin typeface="+mj-lt"/>
              </a:rPr>
              <a:t>FinFET</a:t>
            </a:r>
            <a:endParaRPr lang="en-US" sz="2000" dirty="0">
              <a:latin typeface="+mj-lt"/>
            </a:endParaRPr>
          </a:p>
        </p:txBody>
      </p:sp>
      <p:sp>
        <p:nvSpPr>
          <p:cNvPr id="6" name="TextBox 5"/>
          <p:cNvSpPr txBox="1"/>
          <p:nvPr/>
        </p:nvSpPr>
        <p:spPr>
          <a:xfrm>
            <a:off x="304800" y="5385137"/>
            <a:ext cx="8305800" cy="1015663"/>
          </a:xfrm>
          <a:prstGeom prst="rect">
            <a:avLst/>
          </a:prstGeom>
          <a:noFill/>
        </p:spPr>
        <p:txBody>
          <a:bodyPr wrap="square" rtlCol="0">
            <a:spAutoFit/>
          </a:bodyPr>
          <a:lstStyle/>
          <a:p>
            <a:pPr marL="274320" indent="-274320">
              <a:spcBef>
                <a:spcPts val="600"/>
              </a:spcBef>
              <a:buClr>
                <a:schemeClr val="accent1"/>
              </a:buClr>
              <a:buSzPct val="76000"/>
              <a:buFont typeface="Wingdings 3"/>
              <a:buChar char=""/>
            </a:pPr>
            <a:r>
              <a:rPr lang="en-US" sz="2000" dirty="0">
                <a:latin typeface="Bookman Old Style" panose="02050604050505020204" pitchFamily="18" charset="0"/>
              </a:rPr>
              <a:t>A FinFET device is </a:t>
            </a:r>
            <a:r>
              <a:rPr lang="en-US" sz="2000" dirty="0" smtClean="0">
                <a:latin typeface="Bookman Old Style" panose="02050604050505020204" pitchFamily="18" charset="0"/>
              </a:rPr>
              <a:t>more compact </a:t>
            </a:r>
            <a:r>
              <a:rPr lang="en-US" sz="2000" dirty="0">
                <a:latin typeface="Bookman Old Style" panose="02050604050505020204" pitchFamily="18" charset="0"/>
              </a:rPr>
              <a:t>than the CMOS counterpart, since its channel </a:t>
            </a:r>
            <a:r>
              <a:rPr lang="en-US" sz="2000" dirty="0" smtClean="0">
                <a:latin typeface="Bookman Old Style" panose="02050604050505020204" pitchFamily="18" charset="0"/>
              </a:rPr>
              <a:t>width can </a:t>
            </a:r>
            <a:r>
              <a:rPr lang="en-US" sz="2000" dirty="0">
                <a:latin typeface="Bookman Old Style" panose="02050604050505020204" pitchFamily="18" charset="0"/>
              </a:rPr>
              <a:t>be adjusted by the fin height without impacting the </a:t>
            </a:r>
            <a:r>
              <a:rPr lang="en-US" sz="2000" dirty="0" smtClean="0">
                <a:latin typeface="Bookman Old Style" panose="02050604050505020204" pitchFamily="18" charset="0"/>
              </a:rPr>
              <a:t>device area</a:t>
            </a:r>
            <a:r>
              <a:rPr lang="en-US" sz="2000" dirty="0">
                <a:latin typeface="Bookman Old Style" panose="02050604050505020204" pitchFamily="18" charset="0"/>
              </a:rPr>
              <a:t>.</a:t>
            </a:r>
          </a:p>
        </p:txBody>
      </p:sp>
      <mc:AlternateContent xmlns:mc="http://schemas.openxmlformats.org/markup-compatibility/2006">
        <mc:Choice xmlns:a14="http://schemas.microsoft.com/office/drawing/2010/main" Requires="a14">
          <p:sp>
            <p:nvSpPr>
              <p:cNvPr id="8" name="TextBox 7"/>
              <p:cNvSpPr txBox="1"/>
              <p:nvPr/>
            </p:nvSpPr>
            <p:spPr>
              <a:xfrm>
                <a:off x="5257800" y="2007679"/>
                <a:ext cx="3657600" cy="3250121"/>
              </a:xfrm>
              <a:prstGeom prst="rect">
                <a:avLst/>
              </a:prstGeom>
              <a:noFill/>
              <a:ln>
                <a:solidFill>
                  <a:srgbClr val="FF0000"/>
                </a:solidFill>
              </a:ln>
            </p:spPr>
            <p:txBody>
              <a:bodyPr wrap="square" rtlCol="0" anchor="t" anchorCtr="0">
                <a:spAutoFit/>
              </a:bodyPr>
              <a:lstStyle/>
              <a:p>
                <a:pPr/>
                <a14:m>
                  <m:oMathPara xmlns:m="http://schemas.openxmlformats.org/officeDocument/2006/math">
                    <m:oMathParaPr>
                      <m:jc m:val="left"/>
                    </m:oMathParaPr>
                    <m:oMath xmlns:m="http://schemas.openxmlformats.org/officeDocument/2006/math">
                      <m:r>
                        <a:rPr lang="en-US" sz="1600" i="1" dirty="0" smtClean="0">
                          <a:latin typeface="Cambria Math" panose="02040503050406030204" pitchFamily="18" charset="0"/>
                        </a:rPr>
                        <m:t>𝑊</m:t>
                      </m:r>
                      <m:r>
                        <a:rPr lang="en-US" sz="1600" i="1" dirty="0" smtClean="0">
                          <a:latin typeface="Cambria Math"/>
                        </a:rPr>
                        <m:t> =</m:t>
                      </m:r>
                      <m:r>
                        <a:rPr lang="en-US" sz="1600" i="1" dirty="0">
                          <a:latin typeface="Cambria Math"/>
                        </a:rPr>
                        <m:t>368</m:t>
                      </m:r>
                      <m:r>
                        <a:rPr lang="en-US" sz="1600" b="0" i="1" dirty="0" smtClean="0">
                          <a:latin typeface="Cambria Math"/>
                        </a:rPr>
                        <m:t>𝑛𝑚</m:t>
                      </m:r>
                    </m:oMath>
                  </m:oMathPara>
                </a14:m>
                <a:endParaRPr lang="en-US" sz="1600" b="0" i="1" dirty="0" smtClean="0">
                  <a:latin typeface="Cambria Math"/>
                </a:endParaRPr>
              </a:p>
              <a:p>
                <a:endParaRPr lang="en-US" dirty="0" smtClean="0">
                  <a:latin typeface="+mj-lt"/>
                </a:endParaRPr>
              </a:p>
              <a:p>
                <a:r>
                  <a:rPr lang="en-US" dirty="0" smtClean="0">
                    <a:latin typeface="+mj-lt"/>
                  </a:rPr>
                  <a:t>CMOS:</a:t>
                </a:r>
                <a:endParaRPr lang="en-US" dirty="0">
                  <a:latin typeface="+mj-lt"/>
                </a:endParaRPr>
              </a:p>
              <a:p>
                <a:pPr marL="182880"/>
                <a14:m>
                  <m:oMathPara xmlns:m="http://schemas.openxmlformats.org/officeDocument/2006/math">
                    <m:oMathParaPr>
                      <m:jc m:val="left"/>
                    </m:oMathParaPr>
                    <m:oMath xmlns:m="http://schemas.openxmlformats.org/officeDocument/2006/math">
                      <m:r>
                        <a:rPr lang="en-US" sz="1600" i="1" dirty="0" smtClean="0">
                          <a:latin typeface="Cambria Math"/>
                        </a:rPr>
                        <m:t>𝑊</m:t>
                      </m:r>
                      <m:r>
                        <a:rPr lang="en-US" sz="1600" i="1" dirty="0" smtClean="0">
                          <a:latin typeface="Cambria Math"/>
                        </a:rPr>
                        <m:t> =368</m:t>
                      </m:r>
                      <m:r>
                        <a:rPr lang="en-US" sz="1600" i="1" dirty="0" smtClean="0">
                          <a:latin typeface="Cambria Math"/>
                        </a:rPr>
                        <m:t>𝑛𝑚</m:t>
                      </m:r>
                    </m:oMath>
                  </m:oMathPara>
                </a14:m>
                <a:endParaRPr lang="en-US" sz="1600" dirty="0" smtClean="0"/>
              </a:p>
              <a:p>
                <a:endParaRPr lang="en-US" sz="1400" dirty="0" smtClean="0"/>
              </a:p>
              <a:p>
                <a:r>
                  <a:rPr lang="en-US" dirty="0" smtClean="0">
                    <a:latin typeface="+mj-lt"/>
                  </a:rPr>
                  <a:t>FinFET </a:t>
                </a:r>
                <a:r>
                  <a:rPr lang="en-US" sz="1400" dirty="0" smtClean="0"/>
                  <a:t>(</a:t>
                </a:r>
                <a14:m>
                  <m:oMath xmlns:m="http://schemas.openxmlformats.org/officeDocument/2006/math">
                    <m:sSub>
                      <m:sSubPr>
                        <m:ctrlPr>
                          <a:rPr lang="en-US" sz="1400" b="0" i="1" dirty="0" smtClean="0">
                            <a:latin typeface="Cambria Math"/>
                          </a:rPr>
                        </m:ctrlPr>
                      </m:sSubPr>
                      <m:e>
                        <m:r>
                          <a:rPr lang="en-US" sz="1400" i="1" dirty="0" smtClean="0">
                            <a:latin typeface="Cambria Math"/>
                          </a:rPr>
                          <m:t>𝐻</m:t>
                        </m:r>
                      </m:e>
                      <m:sub>
                        <m:r>
                          <a:rPr lang="en-US" sz="1400" i="1" dirty="0" smtClean="0">
                            <a:latin typeface="Cambria Math"/>
                          </a:rPr>
                          <m:t>𝐹𝑖𝑛</m:t>
                        </m:r>
                      </m:sub>
                    </m:sSub>
                    <m:r>
                      <a:rPr lang="en-US" sz="1400" i="1" dirty="0" smtClean="0">
                        <a:latin typeface="Cambria Math"/>
                      </a:rPr>
                      <m:t>=</m:t>
                    </m:r>
                    <m:r>
                      <a:rPr lang="en-US" sz="1400" b="0" i="1" dirty="0" smtClean="0">
                        <a:latin typeface="Cambria Math" panose="02040503050406030204" pitchFamily="18" charset="0"/>
                      </a:rPr>
                      <m:t>23</m:t>
                    </m:r>
                    <m:r>
                      <a:rPr lang="en-US" sz="1400" i="1" dirty="0" smtClean="0">
                        <a:latin typeface="Cambria Math"/>
                      </a:rPr>
                      <m:t>𝑛𝑚</m:t>
                    </m:r>
                    <m:r>
                      <a:rPr lang="en-US" sz="1400" i="1" dirty="0" smtClean="0">
                        <a:latin typeface="Cambria Math"/>
                      </a:rPr>
                      <m:t>, </m:t>
                    </m:r>
                    <m:sSub>
                      <m:sSubPr>
                        <m:ctrlPr>
                          <a:rPr lang="en-US" sz="1400" b="0" i="1" dirty="0" smtClean="0">
                            <a:latin typeface="Cambria Math"/>
                          </a:rPr>
                        </m:ctrlPr>
                      </m:sSubPr>
                      <m:e>
                        <m:r>
                          <a:rPr lang="en-US" sz="1400" i="1" dirty="0" smtClean="0">
                            <a:latin typeface="Cambria Math"/>
                          </a:rPr>
                          <m:t>𝑃</m:t>
                        </m:r>
                      </m:e>
                      <m:sub>
                        <m:r>
                          <a:rPr lang="en-US" sz="1400" i="1" dirty="0" smtClean="0">
                            <a:latin typeface="Cambria Math"/>
                          </a:rPr>
                          <m:t>𝐹𝑖</m:t>
                        </m:r>
                        <m:r>
                          <a:rPr lang="en-US" sz="1400" b="0" i="1" dirty="0" smtClean="0">
                            <a:latin typeface="Cambria Math"/>
                          </a:rPr>
                          <m:t>𝑛</m:t>
                        </m:r>
                      </m:sub>
                    </m:sSub>
                    <m:r>
                      <a:rPr lang="en-US" sz="1400" b="0" i="1" dirty="0" smtClean="0">
                        <a:latin typeface="Cambria Math"/>
                      </a:rPr>
                      <m:t>=</m:t>
                    </m:r>
                    <m:r>
                      <a:rPr lang="en-US" sz="1400" b="0" i="1" dirty="0" smtClean="0">
                        <a:latin typeface="Cambria Math" panose="02040503050406030204" pitchFamily="18" charset="0"/>
                      </a:rPr>
                      <m:t>80</m:t>
                    </m:r>
                    <m:r>
                      <a:rPr lang="en-US" sz="1400" i="1" dirty="0" smtClean="0">
                        <a:latin typeface="Cambria Math"/>
                      </a:rPr>
                      <m:t>𝑛𝑚</m:t>
                    </m:r>
                  </m:oMath>
                </a14:m>
                <a:r>
                  <a:rPr lang="en-US" sz="1400" dirty="0" smtClean="0"/>
                  <a:t>)</a:t>
                </a:r>
                <a:r>
                  <a:rPr lang="en-US" dirty="0" smtClean="0"/>
                  <a:t>:</a:t>
                </a:r>
              </a:p>
              <a:p>
                <a:pPr marL="182880"/>
                <a14:m>
                  <m:oMathPara xmlns:m="http://schemas.openxmlformats.org/officeDocument/2006/math">
                    <m:oMathParaPr>
                      <m:jc m:val="left"/>
                    </m:oMathParaPr>
                    <m:oMath xmlns:m="http://schemas.openxmlformats.org/officeDocument/2006/math">
                      <m:r>
                        <a:rPr lang="en-US" sz="1600" b="0" i="1" smtClean="0">
                          <a:latin typeface="Cambria Math"/>
                        </a:rPr>
                        <m:t>𝑊</m:t>
                      </m:r>
                      <m:r>
                        <a:rPr lang="en-US" sz="1600" b="0" i="1" smtClean="0">
                          <a:latin typeface="Cambria Math"/>
                        </a:rPr>
                        <m:t>=</m:t>
                      </m:r>
                      <m:d>
                        <m:dPr>
                          <m:begChr m:val="⌈"/>
                          <m:endChr m:val="⌉"/>
                          <m:ctrlPr>
                            <a:rPr lang="en-US" sz="1600" i="1" smtClean="0">
                              <a:latin typeface="Cambria Math"/>
                            </a:rPr>
                          </m:ctrlPr>
                        </m:dPr>
                        <m:e>
                          <m:f>
                            <m:fPr>
                              <m:ctrlPr>
                                <a:rPr lang="en-US" sz="1600" i="1" smtClean="0">
                                  <a:latin typeface="Cambria Math"/>
                                </a:rPr>
                              </m:ctrlPr>
                            </m:fPr>
                            <m:num>
                              <m:r>
                                <a:rPr lang="en-US" sz="1600" b="0" i="1" smtClean="0">
                                  <a:latin typeface="Cambria Math" panose="02040503050406030204" pitchFamily="18" charset="0"/>
                                </a:rPr>
                                <m:t>368</m:t>
                              </m:r>
                              <m:r>
                                <a:rPr lang="en-US" sz="1600" b="0" i="1" smtClean="0">
                                  <a:latin typeface="Cambria Math" panose="02040503050406030204" pitchFamily="18" charset="0"/>
                                </a:rPr>
                                <m:t>𝑛𝑚</m:t>
                              </m:r>
                            </m:num>
                            <m:den>
                              <m:r>
                                <a:rPr lang="en-US" sz="1600" b="0" i="1" smtClean="0">
                                  <a:latin typeface="Cambria Math"/>
                                </a:rPr>
                                <m:t>2×</m:t>
                              </m:r>
                              <m:r>
                                <a:rPr lang="en-US" sz="1600" b="0" i="1" smtClean="0">
                                  <a:latin typeface="Cambria Math" panose="02040503050406030204" pitchFamily="18" charset="0"/>
                                </a:rPr>
                                <m:t>46</m:t>
                              </m:r>
                              <m:r>
                                <a:rPr lang="en-US" sz="1600" b="0" i="1" smtClean="0">
                                  <a:latin typeface="Cambria Math"/>
                                </a:rPr>
                                <m:t>𝑛𝑚</m:t>
                              </m:r>
                            </m:den>
                          </m:f>
                        </m:e>
                      </m:d>
                      <m:r>
                        <a:rPr lang="en-US" sz="1600" b="0" i="1" smtClean="0">
                          <a:latin typeface="Cambria Math"/>
                        </a:rPr>
                        <m:t>⋅</m:t>
                      </m:r>
                      <m:r>
                        <a:rPr lang="en-US" sz="1600" b="0" i="1" smtClean="0">
                          <a:latin typeface="Cambria Math" panose="02040503050406030204" pitchFamily="18" charset="0"/>
                        </a:rPr>
                        <m:t>80</m:t>
                      </m:r>
                      <m:r>
                        <a:rPr lang="en-US" sz="1600" b="0" i="1" smtClean="0">
                          <a:latin typeface="Cambria Math"/>
                        </a:rPr>
                        <m:t>𝑛𝑚</m:t>
                      </m:r>
                      <m:r>
                        <a:rPr lang="en-US" sz="1600" b="0" i="1" smtClean="0">
                          <a:latin typeface="Cambria Math"/>
                        </a:rPr>
                        <m:t>=320</m:t>
                      </m:r>
                      <m:r>
                        <a:rPr lang="en-US" sz="1600" b="0" i="1" smtClean="0">
                          <a:solidFill>
                            <a:schemeClr val="tx1"/>
                          </a:solidFill>
                          <a:latin typeface="Cambria Math"/>
                        </a:rPr>
                        <m:t>𝑛𝑚</m:t>
                      </m:r>
                    </m:oMath>
                  </m:oMathPara>
                </a14:m>
                <a:endParaRPr lang="en-US" sz="1600" b="0" dirty="0" smtClean="0"/>
              </a:p>
              <a:p>
                <a:pPr lvl="1"/>
                <a:endParaRPr lang="en-US" sz="1600" b="0" dirty="0" smtClean="0"/>
              </a:p>
              <a:p>
                <a:pPr lvl="0"/>
                <a:r>
                  <a:rPr lang="en-US" dirty="0">
                    <a:solidFill>
                      <a:prstClr val="black"/>
                    </a:solidFill>
                    <a:latin typeface="Bookman Old Style"/>
                  </a:rPr>
                  <a:t>FinFET </a:t>
                </a:r>
                <a:r>
                  <a:rPr lang="en-US" sz="1400" dirty="0">
                    <a:solidFill>
                      <a:prstClr val="black"/>
                    </a:solidFill>
                  </a:rPr>
                  <a:t>(</a:t>
                </a:r>
                <a14:m>
                  <m:oMath xmlns:m="http://schemas.openxmlformats.org/officeDocument/2006/math">
                    <m:sSub>
                      <m:sSubPr>
                        <m:ctrlPr>
                          <a:rPr lang="en-US" sz="1400" i="1" dirty="0">
                            <a:solidFill>
                              <a:prstClr val="black"/>
                            </a:solidFill>
                            <a:latin typeface="Cambria Math"/>
                          </a:rPr>
                        </m:ctrlPr>
                      </m:sSubPr>
                      <m:e>
                        <m:r>
                          <a:rPr lang="en-US" sz="1400" i="1" dirty="0">
                            <a:solidFill>
                              <a:prstClr val="black"/>
                            </a:solidFill>
                            <a:latin typeface="Cambria Math"/>
                          </a:rPr>
                          <m:t>𝐻</m:t>
                        </m:r>
                      </m:e>
                      <m:sub>
                        <m:r>
                          <a:rPr lang="en-US" sz="1400" i="1" dirty="0">
                            <a:solidFill>
                              <a:prstClr val="black"/>
                            </a:solidFill>
                            <a:latin typeface="Cambria Math"/>
                          </a:rPr>
                          <m:t>𝐹𝑖𝑛</m:t>
                        </m:r>
                      </m:sub>
                    </m:sSub>
                    <m:r>
                      <a:rPr lang="en-US" sz="1400" i="1" dirty="0">
                        <a:solidFill>
                          <a:prstClr val="black"/>
                        </a:solidFill>
                        <a:latin typeface="Cambria Math"/>
                      </a:rPr>
                      <m:t>=</m:t>
                    </m:r>
                    <m:r>
                      <a:rPr lang="en-US" sz="1400" b="0" i="1" dirty="0" smtClean="0">
                        <a:solidFill>
                          <a:prstClr val="black"/>
                        </a:solidFill>
                        <a:latin typeface="Cambria Math" panose="02040503050406030204" pitchFamily="18" charset="0"/>
                      </a:rPr>
                      <m:t>92</m:t>
                    </m:r>
                    <m:r>
                      <a:rPr lang="en-US" sz="1400" i="1" dirty="0">
                        <a:solidFill>
                          <a:prstClr val="black"/>
                        </a:solidFill>
                        <a:latin typeface="Cambria Math"/>
                      </a:rPr>
                      <m:t>𝑛𝑚</m:t>
                    </m:r>
                    <m:r>
                      <a:rPr lang="en-US" sz="1400" i="1" dirty="0">
                        <a:solidFill>
                          <a:prstClr val="black"/>
                        </a:solidFill>
                        <a:latin typeface="Cambria Math"/>
                      </a:rPr>
                      <m:t>, </m:t>
                    </m:r>
                    <m:sSub>
                      <m:sSubPr>
                        <m:ctrlPr>
                          <a:rPr lang="en-US" sz="1400" i="1" dirty="0">
                            <a:solidFill>
                              <a:prstClr val="black"/>
                            </a:solidFill>
                            <a:latin typeface="Cambria Math"/>
                          </a:rPr>
                        </m:ctrlPr>
                      </m:sSubPr>
                      <m:e>
                        <m:r>
                          <a:rPr lang="en-US" sz="1400" i="1" dirty="0">
                            <a:solidFill>
                              <a:prstClr val="black"/>
                            </a:solidFill>
                            <a:latin typeface="Cambria Math"/>
                          </a:rPr>
                          <m:t>𝑃</m:t>
                        </m:r>
                      </m:e>
                      <m:sub>
                        <m:r>
                          <a:rPr lang="en-US" sz="1400" i="1" dirty="0">
                            <a:solidFill>
                              <a:prstClr val="black"/>
                            </a:solidFill>
                            <a:latin typeface="Cambria Math"/>
                          </a:rPr>
                          <m:t>𝐹𝑖𝑛</m:t>
                        </m:r>
                      </m:sub>
                    </m:sSub>
                    <m:r>
                      <a:rPr lang="en-US" sz="1400" i="1" dirty="0">
                        <a:solidFill>
                          <a:prstClr val="black"/>
                        </a:solidFill>
                        <a:latin typeface="Cambria Math"/>
                      </a:rPr>
                      <m:t>=</m:t>
                    </m:r>
                    <m:r>
                      <a:rPr lang="en-US" sz="1400" b="0" i="1" dirty="0" smtClean="0">
                        <a:solidFill>
                          <a:prstClr val="black"/>
                        </a:solidFill>
                        <a:latin typeface="Cambria Math" panose="02040503050406030204" pitchFamily="18" charset="0"/>
                      </a:rPr>
                      <m:t>4</m:t>
                    </m:r>
                    <m:r>
                      <a:rPr lang="en-US" sz="1400" i="1" dirty="0">
                        <a:solidFill>
                          <a:prstClr val="black"/>
                        </a:solidFill>
                        <a:latin typeface="Cambria Math" panose="02040503050406030204" pitchFamily="18" charset="0"/>
                      </a:rPr>
                      <m:t>0</m:t>
                    </m:r>
                    <m:r>
                      <a:rPr lang="en-US" sz="1400" i="1" dirty="0">
                        <a:solidFill>
                          <a:prstClr val="black"/>
                        </a:solidFill>
                        <a:latin typeface="Cambria Math"/>
                      </a:rPr>
                      <m:t>𝑛𝑚</m:t>
                    </m:r>
                  </m:oMath>
                </a14:m>
                <a:r>
                  <a:rPr lang="en-US" sz="1400" dirty="0">
                    <a:solidFill>
                      <a:prstClr val="black"/>
                    </a:solidFill>
                  </a:rPr>
                  <a:t>)</a:t>
                </a:r>
                <a:r>
                  <a:rPr lang="en-US" dirty="0">
                    <a:solidFill>
                      <a:prstClr val="black"/>
                    </a:solidFill>
                  </a:rPr>
                  <a:t>:</a:t>
                </a:r>
                <a:endParaRPr lang="en-US" dirty="0" smtClean="0">
                  <a:solidFill>
                    <a:prstClr val="black"/>
                  </a:solidFill>
                </a:endParaRPr>
              </a:p>
              <a:p>
                <a:pPr marL="182880" lvl="0"/>
                <a14:m>
                  <m:oMathPara xmlns:m="http://schemas.openxmlformats.org/officeDocument/2006/math">
                    <m:oMathParaPr>
                      <m:jc m:val="left"/>
                    </m:oMathParaPr>
                    <m:oMath xmlns:m="http://schemas.openxmlformats.org/officeDocument/2006/math">
                      <m:r>
                        <a:rPr lang="en-US" sz="1600" b="0" i="1" smtClean="0">
                          <a:solidFill>
                            <a:prstClr val="black"/>
                          </a:solidFill>
                          <a:latin typeface="Cambria Math"/>
                        </a:rPr>
                        <m:t>𝑊</m:t>
                      </m:r>
                      <m:r>
                        <a:rPr lang="en-US" sz="1600" b="0" i="1" smtClean="0">
                          <a:solidFill>
                            <a:prstClr val="black"/>
                          </a:solidFill>
                          <a:latin typeface="Cambria Math"/>
                        </a:rPr>
                        <m:t>=</m:t>
                      </m:r>
                      <m:d>
                        <m:dPr>
                          <m:begChr m:val="⌈"/>
                          <m:endChr m:val="⌉"/>
                          <m:ctrlPr>
                            <a:rPr lang="en-US" sz="1600" i="1">
                              <a:solidFill>
                                <a:prstClr val="black"/>
                              </a:solidFill>
                              <a:latin typeface="Cambria Math"/>
                            </a:rPr>
                          </m:ctrlPr>
                        </m:dPr>
                        <m:e>
                          <m:f>
                            <m:fPr>
                              <m:ctrlPr>
                                <a:rPr lang="en-US" sz="1600" i="1">
                                  <a:solidFill>
                                    <a:prstClr val="black"/>
                                  </a:solidFill>
                                  <a:latin typeface="Cambria Math"/>
                                </a:rPr>
                              </m:ctrlPr>
                            </m:fPr>
                            <m:num>
                              <m:r>
                                <a:rPr lang="en-US" sz="1600" b="0" i="1" smtClean="0">
                                  <a:solidFill>
                                    <a:prstClr val="black"/>
                                  </a:solidFill>
                                  <a:latin typeface="Cambria Math" panose="02040503050406030204" pitchFamily="18" charset="0"/>
                                </a:rPr>
                                <m:t>368</m:t>
                              </m:r>
                              <m:r>
                                <a:rPr lang="en-US" sz="1600" b="0" i="1" smtClean="0">
                                  <a:solidFill>
                                    <a:prstClr val="black"/>
                                  </a:solidFill>
                                  <a:latin typeface="Cambria Math" panose="02040503050406030204" pitchFamily="18" charset="0"/>
                                </a:rPr>
                                <m:t>𝑛𝑚</m:t>
                              </m:r>
                            </m:num>
                            <m:den>
                              <m:r>
                                <a:rPr lang="en-US" sz="1600" b="0" i="1" smtClean="0">
                                  <a:solidFill>
                                    <a:prstClr val="black"/>
                                  </a:solidFill>
                                  <a:latin typeface="Cambria Math" panose="02040503050406030204" pitchFamily="18" charset="0"/>
                                </a:rPr>
                                <m:t>184</m:t>
                              </m:r>
                              <m:r>
                                <a:rPr lang="en-US" sz="1600" i="1">
                                  <a:solidFill>
                                    <a:prstClr val="black"/>
                                  </a:solidFill>
                                  <a:latin typeface="Cambria Math"/>
                                </a:rPr>
                                <m:t>𝑛𝑚</m:t>
                              </m:r>
                            </m:den>
                          </m:f>
                        </m:e>
                      </m:d>
                      <m:r>
                        <a:rPr lang="en-US" sz="1600" i="1">
                          <a:solidFill>
                            <a:prstClr val="black"/>
                          </a:solidFill>
                          <a:latin typeface="Cambria Math"/>
                        </a:rPr>
                        <m:t>⋅</m:t>
                      </m:r>
                      <m:r>
                        <a:rPr lang="en-US" sz="1600" b="0" i="1" smtClean="0">
                          <a:solidFill>
                            <a:prstClr val="black"/>
                          </a:solidFill>
                          <a:latin typeface="Cambria Math"/>
                        </a:rPr>
                        <m:t>40</m:t>
                      </m:r>
                      <m:r>
                        <a:rPr lang="en-US" sz="1600" i="1">
                          <a:solidFill>
                            <a:prstClr val="black"/>
                          </a:solidFill>
                          <a:latin typeface="Cambria Math"/>
                        </a:rPr>
                        <m:t>𝑛𝑚</m:t>
                      </m:r>
                      <m:r>
                        <a:rPr lang="en-US" sz="1600" i="1">
                          <a:solidFill>
                            <a:prstClr val="black"/>
                          </a:solidFill>
                          <a:latin typeface="Cambria Math"/>
                        </a:rPr>
                        <m:t>=80</m:t>
                      </m:r>
                      <m:r>
                        <a:rPr lang="en-US" sz="1600" i="1" smtClean="0">
                          <a:solidFill>
                            <a:schemeClr val="tx1"/>
                          </a:solidFill>
                          <a:latin typeface="Cambria Math"/>
                        </a:rPr>
                        <m:t>𝑛𝑚</m:t>
                      </m:r>
                    </m:oMath>
                  </m:oMathPara>
                </a14:m>
                <a:endParaRPr lang="en-US" sz="1600" b="0" dirty="0" smtClean="0"/>
              </a:p>
            </p:txBody>
          </p:sp>
        </mc:Choice>
        <mc:Fallback>
          <p:sp>
            <p:nvSpPr>
              <p:cNvPr id="8" name="TextBox 7"/>
              <p:cNvSpPr txBox="1">
                <a:spLocks noRot="1" noChangeAspect="1" noMove="1" noResize="1" noEditPoints="1" noAdjustHandles="1" noChangeArrowheads="1" noChangeShapeType="1" noTextEdit="1"/>
              </p:cNvSpPr>
              <p:nvPr/>
            </p:nvSpPr>
            <p:spPr>
              <a:xfrm>
                <a:off x="5257800" y="2007679"/>
                <a:ext cx="3657600" cy="3250121"/>
              </a:xfrm>
              <a:prstGeom prst="rect">
                <a:avLst/>
              </a:prstGeom>
              <a:blipFill rotWithShape="1">
                <a:blip r:embed="rId2"/>
                <a:stretch>
                  <a:fillRect l="-1329"/>
                </a:stretch>
              </a:blipFill>
              <a:ln>
                <a:solidFill>
                  <a:srgbClr val="FF0000"/>
                </a:solidFill>
              </a:ln>
            </p:spPr>
            <p:txBody>
              <a:bodyPr/>
              <a:lstStyle/>
              <a:p>
                <a:r>
                  <a:rPr lang="en-US">
                    <a:noFill/>
                  </a:rPr>
                  <a:t> </a:t>
                </a:r>
              </a:p>
            </p:txBody>
          </p:sp>
        </mc:Fallback>
      </mc:AlternateContent>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4316858"/>
            <a:ext cx="968375" cy="94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32" y="2438400"/>
            <a:ext cx="5093568" cy="225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67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FinFET-accessed STT-MRAM Layouts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Picture 4"/>
          <p:cNvPicPr>
            <a:picLocks noChangeAspect="1"/>
          </p:cNvPicPr>
          <p:nvPr/>
        </p:nvPicPr>
        <p:blipFill>
          <a:blip r:embed="rId2"/>
          <a:stretch>
            <a:fillRect/>
          </a:stretch>
        </p:blipFill>
        <p:spPr>
          <a:xfrm>
            <a:off x="2057400" y="1066800"/>
            <a:ext cx="4939482" cy="4904189"/>
          </a:xfrm>
          <a:prstGeom prst="rect">
            <a:avLst/>
          </a:prstGeom>
        </p:spPr>
      </p:pic>
      <p:sp>
        <p:nvSpPr>
          <p:cNvPr id="6" name="TextBox 5"/>
          <p:cNvSpPr txBox="1"/>
          <p:nvPr/>
        </p:nvSpPr>
        <p:spPr>
          <a:xfrm>
            <a:off x="579069" y="2133600"/>
            <a:ext cx="1356462" cy="369332"/>
          </a:xfrm>
          <a:prstGeom prst="rect">
            <a:avLst/>
          </a:prstGeom>
          <a:noFill/>
        </p:spPr>
        <p:txBody>
          <a:bodyPr wrap="none" rtlCol="0">
            <a:spAutoFit/>
          </a:bodyPr>
          <a:lstStyle/>
          <a:p>
            <a:r>
              <a:rPr lang="en-US" dirty="0" smtClean="0"/>
              <a:t>Single Finger</a:t>
            </a:r>
            <a:endParaRPr lang="en-US" dirty="0"/>
          </a:p>
        </p:txBody>
      </p:sp>
      <p:sp>
        <p:nvSpPr>
          <p:cNvPr id="7" name="TextBox 6"/>
          <p:cNvSpPr txBox="1"/>
          <p:nvPr/>
        </p:nvSpPr>
        <p:spPr>
          <a:xfrm>
            <a:off x="604301" y="3810000"/>
            <a:ext cx="1305999" cy="369332"/>
          </a:xfrm>
          <a:prstGeom prst="rect">
            <a:avLst/>
          </a:prstGeom>
          <a:noFill/>
        </p:spPr>
        <p:txBody>
          <a:bodyPr wrap="none" rtlCol="0">
            <a:spAutoFit/>
          </a:bodyPr>
          <a:lstStyle/>
          <a:p>
            <a:r>
              <a:rPr lang="en-US" dirty="0" smtClean="0"/>
              <a:t>Two Fingers</a:t>
            </a:r>
            <a:endParaRPr lang="en-US" dirty="0"/>
          </a:p>
        </p:txBody>
      </p:sp>
      <p:sp>
        <p:nvSpPr>
          <p:cNvPr id="8" name="TextBox 7"/>
          <p:cNvSpPr txBox="1"/>
          <p:nvPr/>
        </p:nvSpPr>
        <p:spPr>
          <a:xfrm>
            <a:off x="2590800" y="5943600"/>
            <a:ext cx="1930337" cy="369332"/>
          </a:xfrm>
          <a:prstGeom prst="rect">
            <a:avLst/>
          </a:prstGeom>
          <a:noFill/>
        </p:spPr>
        <p:txBody>
          <a:bodyPr wrap="none" rtlCol="0">
            <a:spAutoFit/>
          </a:bodyPr>
          <a:lstStyle/>
          <a:p>
            <a:r>
              <a:rPr lang="en-US" dirty="0" smtClean="0"/>
              <a:t>Metal-Constrained</a:t>
            </a:r>
            <a:endParaRPr lang="en-US" dirty="0"/>
          </a:p>
        </p:txBody>
      </p:sp>
      <p:sp>
        <p:nvSpPr>
          <p:cNvPr id="9" name="TextBox 8"/>
          <p:cNvSpPr txBox="1"/>
          <p:nvPr/>
        </p:nvSpPr>
        <p:spPr>
          <a:xfrm>
            <a:off x="4724400" y="5943600"/>
            <a:ext cx="1689886" cy="369332"/>
          </a:xfrm>
          <a:prstGeom prst="rect">
            <a:avLst/>
          </a:prstGeom>
          <a:noFill/>
        </p:spPr>
        <p:txBody>
          <a:bodyPr wrap="none" rtlCol="0">
            <a:spAutoFit/>
          </a:bodyPr>
          <a:lstStyle/>
          <a:p>
            <a:r>
              <a:rPr lang="en-US" dirty="0" smtClean="0"/>
              <a:t>Fin-Constrained</a:t>
            </a:r>
            <a:endParaRPr lang="en-US" dirty="0"/>
          </a:p>
        </p:txBody>
      </p:sp>
      <p:cxnSp>
        <p:nvCxnSpPr>
          <p:cNvPr id="11" name="Straight Connector 10"/>
          <p:cNvCxnSpPr>
            <a:endCxn id="8" idx="3"/>
          </p:cNvCxnSpPr>
          <p:nvPr/>
        </p:nvCxnSpPr>
        <p:spPr>
          <a:xfrm>
            <a:off x="4521137" y="1158240"/>
            <a:ext cx="0" cy="49700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3048000"/>
            <a:ext cx="61586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2400" y="4572000"/>
            <a:ext cx="1783131" cy="1754326"/>
          </a:xfrm>
          <a:prstGeom prst="rect">
            <a:avLst/>
          </a:prstGeom>
          <a:noFill/>
        </p:spPr>
        <p:txBody>
          <a:bodyPr wrap="square" rtlCol="0">
            <a:spAutoFit/>
          </a:bodyPr>
          <a:lstStyle/>
          <a:p>
            <a:r>
              <a:rPr lang="en-US" dirty="0" smtClean="0"/>
              <a:t>Cell width is constrained by metal design rules (due to parallel metal wires)</a:t>
            </a:r>
            <a:endParaRPr lang="en-US" dirty="0"/>
          </a:p>
        </p:txBody>
      </p:sp>
      <p:sp>
        <p:nvSpPr>
          <p:cNvPr id="14" name="TextBox 13"/>
          <p:cNvSpPr txBox="1"/>
          <p:nvPr/>
        </p:nvSpPr>
        <p:spPr>
          <a:xfrm>
            <a:off x="7073082" y="4572000"/>
            <a:ext cx="1918518" cy="1477328"/>
          </a:xfrm>
          <a:prstGeom prst="rect">
            <a:avLst/>
          </a:prstGeom>
          <a:noFill/>
        </p:spPr>
        <p:txBody>
          <a:bodyPr wrap="square" rtlCol="0">
            <a:spAutoFit/>
          </a:bodyPr>
          <a:lstStyle/>
          <a:p>
            <a:r>
              <a:rPr lang="en-US" dirty="0" smtClean="0"/>
              <a:t>Cell width is constrained by the number of fins (if </a:t>
            </a:r>
            <a:r>
              <a:rPr lang="en-US" i="1" dirty="0" smtClean="0"/>
              <a:t>N</a:t>
            </a:r>
            <a:r>
              <a:rPr lang="en-US" i="1" baseline="-25000" dirty="0" smtClean="0"/>
              <a:t>FIN</a:t>
            </a:r>
            <a:r>
              <a:rPr lang="en-US" dirty="0" smtClean="0"/>
              <a:t> is large enough)</a:t>
            </a:r>
            <a:endParaRPr lang="en-US" dirty="0"/>
          </a:p>
        </p:txBody>
      </p:sp>
      <p:cxnSp>
        <p:nvCxnSpPr>
          <p:cNvPr id="10" name="Straight Arrow Connector 9"/>
          <p:cNvCxnSpPr>
            <a:stCxn id="8" idx="1"/>
          </p:cNvCxnSpPr>
          <p:nvPr/>
        </p:nvCxnSpPr>
        <p:spPr>
          <a:xfrm flipH="1" flipV="1">
            <a:off x="1524000" y="5970989"/>
            <a:ext cx="1066800" cy="15727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p:cNvCxnSpPr>
          <p:nvPr/>
        </p:nvCxnSpPr>
        <p:spPr>
          <a:xfrm flipV="1">
            <a:off x="6414286" y="5791200"/>
            <a:ext cx="582596" cy="33706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296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Width</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4" name="Content Placeholder 3"/>
          <p:cNvSpPr>
            <a:spLocks noGrp="1"/>
          </p:cNvSpPr>
          <p:nvPr>
            <p:ph sz="quarter" idx="1"/>
          </p:nvPr>
        </p:nvSpPr>
        <p:spPr/>
        <p:txBody>
          <a:bodyPr/>
          <a:lstStyle/>
          <a:p>
            <a:r>
              <a:rPr lang="en-US" dirty="0" smtClean="0"/>
              <a:t>MC: Metal-Constrained, FC: Fin-Constrained</a:t>
            </a:r>
          </a:p>
          <a:p>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81000" y="2209800"/>
                <a:ext cx="46744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𝑀𝐶</m:t>
                          </m:r>
                        </m:sub>
                      </m:sSub>
                      <m:r>
                        <a:rPr lang="en-US" sz="2400" b="0" i="1" smtClean="0">
                          <a:solidFill>
                            <a:schemeClr val="tx1"/>
                          </a:solidFill>
                          <a:latin typeface="Cambria Math" panose="02040503050406030204" pitchFamily="18" charset="0"/>
                        </a:rPr>
                        <m:t>=2×</m:t>
                      </m:r>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𝑀</m:t>
                          </m:r>
                        </m:sub>
                      </m:sSub>
                      <m:r>
                        <a:rPr lang="en-US" sz="2400" b="0" i="1" smtClean="0">
                          <a:solidFill>
                            <a:schemeClr val="tx1"/>
                          </a:solidFill>
                          <a:latin typeface="Cambria Math" panose="02040503050406030204" pitchFamily="18" charset="0"/>
                        </a:rPr>
                        <m:t>+2×</m:t>
                      </m:r>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𝑀</m:t>
                          </m:r>
                        </m:sub>
                      </m:sSub>
                      <m:r>
                        <a:rPr lang="en-US" sz="2400" b="0" i="1" smtClean="0">
                          <a:solidFill>
                            <a:schemeClr val="tx1"/>
                          </a:solidFill>
                          <a:latin typeface="Cambria Math" panose="02040503050406030204" pitchFamily="18" charset="0"/>
                        </a:rPr>
                        <m:t>=12</m:t>
                      </m:r>
                      <m:r>
                        <a:rPr lang="en-US" sz="2400" b="0" i="1" smtClean="0">
                          <a:solidFill>
                            <a:schemeClr val="tx1"/>
                          </a:solidFill>
                          <a:latin typeface="Cambria Math" panose="02040503050406030204" pitchFamily="18" charset="0"/>
                        </a:rPr>
                        <m:t>𝜆</m:t>
                      </m:r>
                    </m:oMath>
                  </m:oMathPara>
                </a14:m>
                <a:endParaRPr lang="en-US" sz="24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81000" y="2209800"/>
                <a:ext cx="4674421" cy="369332"/>
              </a:xfrm>
              <a:prstGeom prst="rect">
                <a:avLst/>
              </a:prstGeom>
              <a:blipFill rotWithShape="0">
                <a:blip r:embed="rId2"/>
                <a:stretch>
                  <a:fillRect l="-914" r="-91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1000" y="2951778"/>
                <a:ext cx="84859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𝐹𝐶</m:t>
                          </m:r>
                        </m:sub>
                      </m:sSub>
                      <m:r>
                        <a:rPr lang="en-US" sz="2400" b="0" i="1" smtClean="0">
                          <a:solidFill>
                            <a:schemeClr val="tx1"/>
                          </a:solidFill>
                          <a:latin typeface="Cambria Math" panose="02040503050406030204" pitchFamily="18" charset="0"/>
                        </a:rPr>
                        <m:t>=</m:t>
                      </m:r>
                      <m:d>
                        <m:dPr>
                          <m:ctrlPr>
                            <a:rPr lang="en-US" sz="2400" b="0" i="1" smtClean="0">
                              <a:solidFill>
                                <a:schemeClr val="tx1"/>
                              </a:solidFill>
                              <a:latin typeface="Cambria Math"/>
                            </a:rPr>
                          </m:ctrlPr>
                        </m:dPr>
                        <m:e>
                          <m:sSub>
                            <m:sSubPr>
                              <m:ctrlPr>
                                <a:rPr lang="en-US" sz="2400" i="1">
                                  <a:solidFill>
                                    <a:schemeClr val="tx1"/>
                                  </a:solidFill>
                                  <a:latin typeface="Cambria Math"/>
                                </a:rPr>
                              </m:ctrlPr>
                            </m:sSubPr>
                            <m:e>
                              <m:r>
                                <a:rPr lang="en-US" sz="2400" b="0" i="1" smtClean="0">
                                  <a:solidFill>
                                    <a:schemeClr val="tx1"/>
                                  </a:solidFill>
                                  <a:latin typeface="Cambria Math" panose="02040503050406030204" pitchFamily="18" charset="0"/>
                                </a:rPr>
                                <m:t>𝑁</m:t>
                              </m:r>
                            </m:e>
                            <m:sub>
                              <m:r>
                                <a:rPr lang="en-US" sz="2400" i="1">
                                  <a:solidFill>
                                    <a:schemeClr val="tx1"/>
                                  </a:solidFill>
                                  <a:latin typeface="Cambria Math" panose="02040503050406030204" pitchFamily="18" charset="0"/>
                                </a:rPr>
                                <m:t>𝐹𝐼𝑁</m:t>
                              </m:r>
                            </m:sub>
                          </m:sSub>
                          <m:r>
                            <a:rPr lang="en-US" sz="2400" b="0" i="1" smtClean="0">
                              <a:solidFill>
                                <a:schemeClr val="tx1"/>
                              </a:solidFill>
                              <a:latin typeface="Cambria Math" panose="02040503050406030204" pitchFamily="18" charset="0"/>
                            </a:rPr>
                            <m:t>−1</m:t>
                          </m:r>
                        </m:e>
                      </m:d>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𝑃</m:t>
                          </m:r>
                        </m:e>
                        <m:sub>
                          <m:r>
                            <a:rPr lang="en-US" sz="2400" b="0" i="1" smtClean="0">
                              <a:solidFill>
                                <a:schemeClr val="tx1"/>
                              </a:solidFill>
                              <a:latin typeface="Cambria Math" panose="02040503050406030204" pitchFamily="18" charset="0"/>
                            </a:rPr>
                            <m:t>𝐹𝐼𝑁</m:t>
                          </m:r>
                        </m:sub>
                      </m:sSub>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𝐶</m:t>
                          </m:r>
                        </m:sub>
                      </m:sSub>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a:rPr>
                          </m:ctrlPr>
                        </m:sSubPr>
                        <m:e>
                          <m:r>
                            <a:rPr lang="en-US" sz="2400" i="1">
                              <a:solidFill>
                                <a:schemeClr val="tx1"/>
                              </a:solidFill>
                              <a:latin typeface="Cambria Math" panose="02040503050406030204" pitchFamily="18" charset="0"/>
                            </a:rPr>
                            <m:t>𝑊</m:t>
                          </m:r>
                        </m:e>
                        <m:sub>
                          <m:r>
                            <a:rPr lang="en-US" sz="2400" i="1">
                              <a:solidFill>
                                <a:schemeClr val="tx1"/>
                              </a:solidFill>
                              <a:latin typeface="Cambria Math" panose="02040503050406030204" pitchFamily="18" charset="0"/>
                            </a:rPr>
                            <m:t>𝑀</m:t>
                          </m:r>
                          <m:r>
                            <a:rPr lang="en-US" sz="2400" i="1">
                              <a:solidFill>
                                <a:schemeClr val="tx1"/>
                              </a:solidFill>
                              <a:latin typeface="Cambria Math" panose="02040503050406030204" pitchFamily="18" charset="0"/>
                            </a:rPr>
                            <m:t>2</m:t>
                          </m:r>
                          <m:r>
                            <a:rPr lang="en-US" sz="2400" i="1">
                              <a:solidFill>
                                <a:schemeClr val="tx1"/>
                              </a:solidFill>
                              <a:latin typeface="Cambria Math" panose="02040503050406030204" pitchFamily="18" charset="0"/>
                            </a:rPr>
                            <m:t>𝑀</m:t>
                          </m:r>
                        </m:sub>
                      </m:sSub>
                      <m:r>
                        <a:rPr lang="en-US" sz="2400" b="0" i="1" smtClean="0">
                          <a:solidFill>
                            <a:schemeClr val="tx1"/>
                          </a:solidFill>
                          <a:latin typeface="Cambria Math" panose="02040503050406030204" pitchFamily="18" charset="0"/>
                        </a:rPr>
                        <m:t>=</m:t>
                      </m:r>
                      <m:d>
                        <m:dPr>
                          <m:ctrlPr>
                            <a:rPr lang="en-US" sz="2400" i="1">
                              <a:solidFill>
                                <a:schemeClr val="tx1"/>
                              </a:solidFill>
                              <a:latin typeface="Cambria Math"/>
                            </a:rPr>
                          </m:ctrlPr>
                        </m:dPr>
                        <m:e>
                          <m:sSub>
                            <m:sSubPr>
                              <m:ctrlPr>
                                <a:rPr lang="en-US" sz="2400" i="1">
                                  <a:solidFill>
                                    <a:schemeClr val="tx1"/>
                                  </a:solidFill>
                                  <a:latin typeface="Cambria Math"/>
                                </a:rPr>
                              </m:ctrlPr>
                            </m:sSubPr>
                            <m:e>
                              <m:r>
                                <a:rPr lang="en-US" sz="2400" i="1">
                                  <a:solidFill>
                                    <a:schemeClr val="tx1"/>
                                  </a:solidFill>
                                  <a:latin typeface="Cambria Math" panose="02040503050406030204" pitchFamily="18" charset="0"/>
                                </a:rPr>
                                <m:t>𝑁</m:t>
                              </m:r>
                            </m:e>
                            <m:sub>
                              <m:r>
                                <a:rPr lang="en-US" sz="2400" i="1">
                                  <a:solidFill>
                                    <a:schemeClr val="tx1"/>
                                  </a:solidFill>
                                  <a:latin typeface="Cambria Math" panose="02040503050406030204" pitchFamily="18" charset="0"/>
                                </a:rPr>
                                <m:t>𝐹𝐼𝑁</m:t>
                              </m:r>
                            </m:sub>
                          </m:sSub>
                          <m:r>
                            <a:rPr lang="en-US" sz="2400" i="1">
                              <a:solidFill>
                                <a:schemeClr val="tx1"/>
                              </a:solidFill>
                              <a:latin typeface="Cambria Math" panose="02040503050406030204" pitchFamily="18" charset="0"/>
                            </a:rPr>
                            <m:t>−1</m:t>
                          </m:r>
                        </m:e>
                      </m:d>
                      <m:r>
                        <a:rPr lang="en-US" sz="2400" i="1">
                          <a:solidFill>
                            <a:schemeClr val="tx1"/>
                          </a:solidFill>
                          <a:latin typeface="Cambria Math" panose="02040503050406030204" pitchFamily="18" charset="0"/>
                        </a:rPr>
                        <m:t>⋅</m:t>
                      </m:r>
                      <m:sSub>
                        <m:sSubPr>
                          <m:ctrlPr>
                            <a:rPr lang="en-US" sz="2400" i="1">
                              <a:solidFill>
                                <a:schemeClr val="tx1"/>
                              </a:solidFill>
                              <a:latin typeface="Cambria Math"/>
                            </a:rPr>
                          </m:ctrlPr>
                        </m:sSubPr>
                        <m:e>
                          <m:r>
                            <a:rPr lang="en-US" sz="2400" i="1">
                              <a:solidFill>
                                <a:schemeClr val="tx1"/>
                              </a:solidFill>
                              <a:latin typeface="Cambria Math" panose="02040503050406030204" pitchFamily="18" charset="0"/>
                            </a:rPr>
                            <m:t>𝑃</m:t>
                          </m:r>
                        </m:e>
                        <m:sub>
                          <m:r>
                            <a:rPr lang="en-US" sz="2400" i="1">
                              <a:solidFill>
                                <a:schemeClr val="tx1"/>
                              </a:solidFill>
                              <a:latin typeface="Cambria Math" panose="02040503050406030204" pitchFamily="18" charset="0"/>
                            </a:rPr>
                            <m:t>𝐹𝐼𝑁</m:t>
                          </m:r>
                        </m:sub>
                      </m:sSub>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5</m:t>
                      </m:r>
                      <m:r>
                        <a:rPr lang="en-US" sz="2400" b="0" i="1" smtClean="0">
                          <a:solidFill>
                            <a:schemeClr val="tx1"/>
                          </a:solidFill>
                          <a:latin typeface="Cambria Math" panose="02040503050406030204" pitchFamily="18" charset="0"/>
                        </a:rPr>
                        <m:t>𝜆</m:t>
                      </m:r>
                    </m:oMath>
                  </m:oMathPara>
                </a14:m>
                <a:endParaRPr lang="en-US" sz="2400"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81000" y="2951778"/>
                <a:ext cx="8485977" cy="369332"/>
              </a:xfrm>
              <a:prstGeom prst="rect">
                <a:avLst/>
              </a:prstGeom>
              <a:blipFill rotWithShape="0">
                <a:blip r:embed="rId3"/>
                <a:stretch>
                  <a:fillRect l="-287" r="-287"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733800"/>
                <a:ext cx="330116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𝐶𝑒𝑙𝑙</m:t>
                          </m:r>
                        </m:sub>
                      </m:sSub>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𝑚𝑎𝑥</m:t>
                      </m:r>
                      <m:d>
                        <m:dPr>
                          <m:ctrlPr>
                            <a:rPr lang="en-US" sz="2400" b="0" i="1" smtClean="0">
                              <a:solidFill>
                                <a:schemeClr val="tx1"/>
                              </a:solidFill>
                              <a:latin typeface="Cambria Math"/>
                            </a:rPr>
                          </m:ctrlPr>
                        </m:dPr>
                        <m:e>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𝑀𝐶</m:t>
                              </m:r>
                            </m:sub>
                          </m:sSub>
                          <m:r>
                            <a:rPr lang="en-US" sz="2400" b="0" i="1" smtClean="0">
                              <a:solidFill>
                                <a:schemeClr val="tx1"/>
                              </a:solidFill>
                              <a:latin typeface="Cambria Math" panose="02040503050406030204" pitchFamily="18" charset="0"/>
                            </a:rPr>
                            <m:t>, </m:t>
                          </m:r>
                          <m:sSub>
                            <m:sSubPr>
                              <m:ctrlPr>
                                <a:rPr lang="en-US" sz="2400" b="0" i="1" smtClean="0">
                                  <a:solidFill>
                                    <a:schemeClr val="tx1"/>
                                  </a:solidFill>
                                  <a:latin typeface="Cambria Math"/>
                                </a:rPr>
                              </m:ctrlPr>
                            </m:sSubPr>
                            <m:e>
                              <m:r>
                                <a:rPr lang="en-US" sz="2400" b="0" i="1" smtClean="0">
                                  <a:solidFill>
                                    <a:schemeClr val="tx1"/>
                                  </a:solidFill>
                                  <a:latin typeface="Cambria Math" panose="02040503050406030204" pitchFamily="18" charset="0"/>
                                </a:rPr>
                                <m:t>𝑊</m:t>
                              </m:r>
                            </m:e>
                            <m:sub>
                              <m:r>
                                <a:rPr lang="en-US" sz="2400" b="0" i="1" smtClean="0">
                                  <a:solidFill>
                                    <a:schemeClr val="tx1"/>
                                  </a:solidFill>
                                  <a:latin typeface="Cambria Math" panose="02040503050406030204" pitchFamily="18" charset="0"/>
                                </a:rPr>
                                <m:t>𝐹𝐶</m:t>
                              </m:r>
                            </m:sub>
                          </m:sSub>
                        </m:e>
                      </m:d>
                    </m:oMath>
                  </m:oMathPara>
                </a14:m>
                <a:endParaRPr lang="en-US" sz="24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1000" y="3733800"/>
                <a:ext cx="3301160" cy="369332"/>
              </a:xfrm>
              <a:prstGeom prst="rect">
                <a:avLst/>
              </a:prstGeom>
              <a:blipFill rotWithShape="0">
                <a:blip r:embed="rId4"/>
                <a:stretch>
                  <a:fillRect l="-166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248400" y="5414710"/>
                <a:ext cx="2599622" cy="8336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𝐹𝐼𝑁</m:t>
                          </m:r>
                        </m:sub>
                      </m:sSub>
                      <m:r>
                        <a:rPr lang="en-US" sz="2400" b="0" i="1" smtClean="0">
                          <a:latin typeface="Cambria Math" panose="02040503050406030204" pitchFamily="18" charset="0"/>
                        </a:rPr>
                        <m:t>=</m:t>
                      </m:r>
                      <m:d>
                        <m:dPr>
                          <m:begChr m:val="⌈"/>
                          <m:endChr m:val="⌉"/>
                          <m:ctrlPr>
                            <a:rPr lang="en-US" sz="2400" b="0" i="1" smtClean="0">
                              <a:latin typeface="Cambria Math"/>
                            </a:rPr>
                          </m:ctrlPr>
                        </m:dPr>
                        <m:e>
                          <m:f>
                            <m:fPr>
                              <m:ctrlPr>
                                <a:rPr lang="en-US" sz="2400" b="0" i="1" smtClean="0">
                                  <a:latin typeface="Cambria Math"/>
                                </a:rPr>
                              </m:ctrlPr>
                            </m:fPr>
                            <m:num>
                              <m:r>
                                <a:rPr lang="en-US" sz="2400" b="0" i="1" smtClean="0">
                                  <a:latin typeface="Cambria Math" panose="02040503050406030204" pitchFamily="18" charset="0"/>
                                </a:rPr>
                                <m:t>𝑊</m:t>
                              </m:r>
                            </m:num>
                            <m:den>
                              <m:sSub>
                                <m:sSubPr>
                                  <m:ctrlPr>
                                    <a:rPr lang="en-US" sz="2400" b="0" i="1" smtClean="0">
                                      <a:latin typeface="Cambria Math"/>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𝑚𝑖𝑛</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𝑓</m:t>
                                  </m:r>
                                </m:sub>
                              </m:sSub>
                            </m:den>
                          </m:f>
                        </m:e>
                      </m:d>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6248400" y="5414710"/>
                <a:ext cx="2599622" cy="83369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94373" y="4214962"/>
                <a:ext cx="5802166" cy="1271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 </m:t>
                      </m:r>
                      <m:d>
                        <m:dPr>
                          <m:begChr m:val="{"/>
                          <m:endChr m:val=""/>
                          <m:ctrlPr>
                            <a:rPr lang="en-US" sz="2400" i="1">
                              <a:latin typeface="Cambria Math"/>
                            </a:rPr>
                          </m:ctrlPr>
                        </m:dPr>
                        <m:e>
                          <m:eqArr>
                            <m:eqArrPr>
                              <m:ctrlPr>
                                <a:rPr lang="en-US" sz="2400" i="1">
                                  <a:latin typeface="Cambria Math"/>
                                </a:rPr>
                              </m:ctrlPr>
                            </m:eqArrPr>
                            <m:e>
                              <m:r>
                                <a:rPr lang="en-US" sz="2400" i="1">
                                  <a:latin typeface="Cambria Math" panose="02040503050406030204" pitchFamily="18" charset="0"/>
                                </a:rPr>
                                <m:t>12</m:t>
                              </m:r>
                              <m:r>
                                <a:rPr lang="en-US" sz="2400" i="1">
                                  <a:latin typeface="Cambria Math" panose="02040503050406030204" pitchFamily="18" charset="0"/>
                                </a:rPr>
                                <m:t>𝜆</m:t>
                              </m:r>
                              <m:r>
                                <a:rPr lang="en-US" sz="2400" i="1">
                                  <a:latin typeface="Cambria Math" panose="02040503050406030204" pitchFamily="18" charset="0"/>
                                </a:rPr>
                                <m:t>,                       </m:t>
                              </m:r>
                              <m:sSub>
                                <m:sSubPr>
                                  <m:ctrlPr>
                                    <a:rPr lang="en-US" sz="2400" i="1">
                                      <a:latin typeface="Cambria Math"/>
                                    </a:rPr>
                                  </m:ctrlPr>
                                </m:sSubPr>
                                <m:e>
                                  <m:r>
                                    <a:rPr lang="en-US" sz="2400" i="1">
                                      <a:latin typeface="Cambria Math" panose="02040503050406030204" pitchFamily="18" charset="0"/>
                                    </a:rPr>
                                    <m:t>𝑁</m:t>
                                  </m:r>
                                </m:e>
                                <m:sub>
                                  <m:r>
                                    <a:rPr lang="en-US" sz="2400" i="1">
                                      <a:latin typeface="Cambria Math" panose="02040503050406030204" pitchFamily="18" charset="0"/>
                                    </a:rPr>
                                    <m:t>𝐹𝐼𝑁</m:t>
                                  </m:r>
                                </m:sub>
                              </m:sSub>
                              <m:r>
                                <a:rPr lang="en-US" sz="2400" i="1">
                                  <a:latin typeface="Cambria Math" panose="02040503050406030204" pitchFamily="18" charset="0"/>
                                </a:rPr>
                                <m:t>≤</m:t>
                              </m:r>
                              <m:d>
                                <m:dPr>
                                  <m:begChr m:val="⌊"/>
                                  <m:endChr m:val="⌋"/>
                                  <m:ctrlPr>
                                    <a:rPr lang="en-US" sz="2400" i="1">
                                      <a:latin typeface="Cambria Math"/>
                                    </a:rPr>
                                  </m:ctrlPr>
                                </m:dPr>
                                <m:e>
                                  <m:r>
                                    <a:rPr lang="en-US" sz="2400" i="1">
                                      <a:latin typeface="Cambria Math" panose="02040503050406030204" pitchFamily="18" charset="0"/>
                                    </a:rPr>
                                    <m:t>1+</m:t>
                                  </m:r>
                                  <m:box>
                                    <m:boxPr>
                                      <m:ctrlPr>
                                        <a:rPr lang="en-US" sz="2400" i="1">
                                          <a:latin typeface="Cambria Math"/>
                                        </a:rPr>
                                      </m:ctrlPr>
                                    </m:boxPr>
                                    <m:e>
                                      <m:argPr>
                                        <m:argSz m:val="-1"/>
                                      </m:argPr>
                                      <m:f>
                                        <m:fPr>
                                          <m:ctrlPr>
                                            <a:rPr lang="en-US" sz="2400" i="1">
                                              <a:latin typeface="Cambria Math"/>
                                            </a:rPr>
                                          </m:ctrlPr>
                                        </m:fPr>
                                        <m:num>
                                          <m:r>
                                            <a:rPr lang="en-US" sz="2400" i="1">
                                              <a:latin typeface="Cambria Math" panose="02040503050406030204" pitchFamily="18" charset="0"/>
                                            </a:rPr>
                                            <m:t>7</m:t>
                                          </m:r>
                                          <m:r>
                                            <a:rPr lang="en-US" sz="2400" i="1">
                                              <a:latin typeface="Cambria Math" panose="02040503050406030204" pitchFamily="18" charset="0"/>
                                            </a:rPr>
                                            <m:t>𝜆</m:t>
                                          </m:r>
                                        </m:num>
                                        <m:den>
                                          <m:sSub>
                                            <m:sSubPr>
                                              <m:ctrlPr>
                                                <a:rPr lang="en-US" sz="2400" i="1">
                                                  <a:latin typeface="Cambria Math"/>
                                                </a:rPr>
                                              </m:ctrlPr>
                                            </m:sSubPr>
                                            <m:e>
                                              <m:r>
                                                <a:rPr lang="en-US" sz="2400" i="1">
                                                  <a:latin typeface="Cambria Math" panose="02040503050406030204" pitchFamily="18" charset="0"/>
                                                </a:rPr>
                                                <m:t>𝑃</m:t>
                                              </m:r>
                                            </m:e>
                                            <m:sub>
                                              <m:r>
                                                <a:rPr lang="en-US" sz="2400" i="1">
                                                  <a:latin typeface="Cambria Math" panose="02040503050406030204" pitchFamily="18" charset="0"/>
                                                </a:rPr>
                                                <m:t>𝐹𝐼𝑁</m:t>
                                              </m:r>
                                            </m:sub>
                                          </m:sSub>
                                        </m:den>
                                      </m:f>
                                    </m:e>
                                  </m:box>
                                </m:e>
                              </m:d>
                            </m:e>
                            <m:e>
                              <m:r>
                                <a:rPr lang="en-US" sz="2400" i="1">
                                  <a:latin typeface="Cambria Math" panose="02040503050406030204" pitchFamily="18" charset="0"/>
                                </a:rPr>
                                <m:t>&amp;</m:t>
                              </m:r>
                              <m:d>
                                <m:dPr>
                                  <m:ctrlPr>
                                    <a:rPr lang="en-US" sz="2400" i="1">
                                      <a:latin typeface="Cambria Math"/>
                                    </a:rPr>
                                  </m:ctrlPr>
                                </m:dPr>
                                <m:e>
                                  <m:sSub>
                                    <m:sSubPr>
                                      <m:ctrlPr>
                                        <a:rPr lang="en-US" sz="2400" i="1">
                                          <a:latin typeface="Cambria Math"/>
                                        </a:rPr>
                                      </m:ctrlPr>
                                    </m:sSubPr>
                                    <m:e>
                                      <m:r>
                                        <a:rPr lang="en-US" sz="2400" i="1">
                                          <a:latin typeface="Cambria Math" panose="02040503050406030204" pitchFamily="18" charset="0"/>
                                        </a:rPr>
                                        <m:t>𝑁</m:t>
                                      </m:r>
                                    </m:e>
                                    <m:sub>
                                      <m:r>
                                        <a:rPr lang="en-US" sz="2400" i="1">
                                          <a:latin typeface="Cambria Math" panose="02040503050406030204" pitchFamily="18" charset="0"/>
                                        </a:rPr>
                                        <m:t>𝐹𝐼𝑁</m:t>
                                      </m:r>
                                    </m:sub>
                                  </m:sSub>
                                  <m:r>
                                    <a:rPr lang="en-US" sz="2400" i="1">
                                      <a:latin typeface="Cambria Math" panose="02040503050406030204" pitchFamily="18" charset="0"/>
                                    </a:rPr>
                                    <m:t>−1</m:t>
                                  </m:r>
                                </m:e>
                              </m:d>
                              <m:r>
                                <a:rPr lang="en-US" sz="2400" i="1">
                                  <a:latin typeface="Cambria Math" panose="02040503050406030204" pitchFamily="18" charset="0"/>
                                </a:rPr>
                                <m:t>⋅</m:t>
                              </m:r>
                              <m:sSub>
                                <m:sSubPr>
                                  <m:ctrlPr>
                                    <a:rPr lang="en-US" sz="2400" i="1">
                                      <a:latin typeface="Cambria Math"/>
                                    </a:rPr>
                                  </m:ctrlPr>
                                </m:sSubPr>
                                <m:e>
                                  <m:r>
                                    <a:rPr lang="en-US" sz="2400" i="1">
                                      <a:latin typeface="Cambria Math" panose="02040503050406030204" pitchFamily="18" charset="0"/>
                                    </a:rPr>
                                    <m:t>𝑃</m:t>
                                  </m:r>
                                </m:e>
                                <m:sub>
                                  <m:r>
                                    <a:rPr lang="en-US" sz="2400" i="1">
                                      <a:latin typeface="Cambria Math" panose="02040503050406030204" pitchFamily="18" charset="0"/>
                                    </a:rPr>
                                    <m:t>𝐹𝐼𝑁</m:t>
                                  </m:r>
                                </m:sub>
                              </m:sSub>
                              <m:r>
                                <a:rPr lang="en-US" sz="2400" i="1">
                                  <a:latin typeface="Cambria Math" panose="02040503050406030204" pitchFamily="18" charset="0"/>
                                </a:rPr>
                                <m:t>+5</m:t>
                              </m:r>
                              <m:r>
                                <a:rPr lang="en-US" sz="2400" i="1">
                                  <a:latin typeface="Cambria Math" panose="02040503050406030204" pitchFamily="18" charset="0"/>
                                </a:rPr>
                                <m:t>𝜆</m:t>
                              </m:r>
                              <m:r>
                                <a:rPr lang="en-US" sz="2400" i="1">
                                  <a:latin typeface="Cambria Math" panose="02040503050406030204" pitchFamily="18" charset="0"/>
                                </a:rPr>
                                <m:t>,  </m:t>
                              </m:r>
                              <m:r>
                                <a:rPr lang="en-US" sz="2400" i="1">
                                  <a:latin typeface="Cambria Math" panose="02040503050406030204" pitchFamily="18" charset="0"/>
                                </a:rPr>
                                <m:t>𝑜𝑡h𝑒𝑟𝑤𝑖𝑠𝑒</m:t>
                              </m:r>
                            </m:e>
                          </m:eqArr>
                        </m:e>
                      </m:d>
                    </m:oMath>
                  </m:oMathPara>
                </a14:m>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994373" y="4214962"/>
                <a:ext cx="5802166" cy="1271438"/>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8237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Height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r>
                  <a:rPr lang="en-US" dirty="0"/>
                  <a:t>The number of fingers </a:t>
                </a:r>
                <a:r>
                  <a:rPr lang="en-US" dirty="0" smtClean="0"/>
                  <a:t>(</a:t>
                </a:r>
                <a14:m>
                  <m:oMath xmlns:m="http://schemas.openxmlformats.org/officeDocument/2006/math">
                    <m:sSub>
                      <m:sSubPr>
                        <m:ctrlPr>
                          <a:rPr lang="en-US" sz="2800" i="1">
                            <a:latin typeface="Cambria Math"/>
                          </a:rPr>
                        </m:ctrlPr>
                      </m:sSubPr>
                      <m:e>
                        <m:r>
                          <a:rPr lang="en-US" sz="2800" i="1">
                            <a:latin typeface="Cambria Math" panose="02040503050406030204" pitchFamily="18" charset="0"/>
                          </a:rPr>
                          <m:t>𝑁</m:t>
                        </m:r>
                      </m:e>
                      <m:sub>
                        <m:r>
                          <a:rPr lang="en-US" sz="2800" i="1">
                            <a:latin typeface="Cambria Math" panose="02040503050406030204" pitchFamily="18" charset="0"/>
                          </a:rPr>
                          <m:t>𝑓</m:t>
                        </m:r>
                      </m:sub>
                    </m:sSub>
                  </m:oMath>
                </a14:m>
                <a:r>
                  <a:rPr lang="en-US" dirty="0" smtClean="0"/>
                  <a:t>) is </a:t>
                </a:r>
                <a:r>
                  <a:rPr lang="en-US" dirty="0"/>
                  <a:t>the main factor </a:t>
                </a:r>
                <a:r>
                  <a:rPr lang="en-US" dirty="0" smtClean="0"/>
                  <a:t>that determines </a:t>
                </a:r>
                <a:r>
                  <a:rPr lang="en-US" dirty="0"/>
                  <a:t>the cell height</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0">
                <a:blip r:embed="rId2"/>
                <a:stretch>
                  <a:fillRect l="-667" t="-7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8600" y="2438400"/>
                <a:ext cx="7576241" cy="689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1</m:t>
                          </m:r>
                          <m:r>
                            <a:rPr lang="en-US" sz="2400" b="0" i="1" smtClean="0">
                              <a:latin typeface="Cambria Math" panose="02040503050406030204" pitchFamily="18" charset="0"/>
                            </a:rPr>
                            <m:t>𝑓</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𝐹𝐼𝑁</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𝐶</m:t>
                          </m:r>
                        </m:sub>
                      </m:sSub>
                      <m:r>
                        <a:rPr lang="en-US" sz="2400" b="0" i="1" smtClean="0">
                          <a:latin typeface="Cambria Math" panose="02040503050406030204" pitchFamily="18" charset="0"/>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𝑀</m:t>
                              </m:r>
                            </m:sub>
                          </m:sSub>
                        </m:num>
                        <m:den>
                          <m:r>
                            <a:rPr lang="en-US" sz="2400" b="0" i="1" smtClean="0">
                              <a:latin typeface="Cambria Math" panose="02040503050406030204" pitchFamily="18" charset="0"/>
                            </a:rPr>
                            <m:t>2</m:t>
                          </m:r>
                        </m:den>
                      </m:f>
                      <m:r>
                        <a:rPr lang="en-US" sz="2400" b="0" i="1" smtClean="0">
                          <a:latin typeface="Cambria Math" panose="02040503050406030204" pitchFamily="18" charset="0"/>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𝑀</m:t>
                              </m:r>
                              <m:r>
                                <a:rPr lang="en-US" sz="2400" b="0" i="1" smtClean="0">
                                  <a:latin typeface="Cambria Math" panose="02040503050406030204" pitchFamily="18" charset="0"/>
                                </a:rPr>
                                <m:t>2</m:t>
                              </m:r>
                              <m:r>
                                <a:rPr lang="en-US" sz="2400" b="0" i="1" smtClean="0">
                                  <a:latin typeface="Cambria Math" panose="02040503050406030204" pitchFamily="18" charset="0"/>
                                </a:rPr>
                                <m:t>𝑀</m:t>
                              </m:r>
                            </m:sub>
                          </m:sSub>
                        </m:num>
                        <m:den>
                          <m:r>
                            <a:rPr lang="en-US" sz="2400" b="0" i="1" smtClean="0">
                              <a:latin typeface="Cambria Math" panose="02040503050406030204" pitchFamily="18" charset="0"/>
                            </a:rPr>
                            <m:t>2</m:t>
                          </m:r>
                        </m:den>
                      </m:f>
                      <m:r>
                        <a:rPr lang="en-US" sz="2400" b="0" i="1" smtClean="0">
                          <a:latin typeface="Cambria Math" panose="02040503050406030204" pitchFamily="18" charset="0"/>
                        </a:rPr>
                        <m:t>+2×</m:t>
                      </m:r>
                      <m:sSub>
                        <m:sSubPr>
                          <m:ctrlPr>
                            <a:rPr lang="en-US" sz="2400" b="0" i="1" smtClean="0">
                              <a:latin typeface="Cambria Math"/>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𝐺</m:t>
                          </m:r>
                          <m:r>
                            <a:rPr lang="en-US" sz="2400" b="0" i="1" smtClean="0">
                              <a:latin typeface="Cambria Math" panose="02040503050406030204" pitchFamily="18" charset="0"/>
                            </a:rPr>
                            <m:t>2</m:t>
                          </m:r>
                          <m:r>
                            <a:rPr lang="en-US" sz="2400" b="0" i="1" smtClean="0">
                              <a:latin typeface="Cambria Math" panose="02040503050406030204" pitchFamily="18" charset="0"/>
                            </a:rPr>
                            <m:t>𝐶</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𝐹𝐼𝑁</m:t>
                          </m:r>
                        </m:sub>
                      </m:sSub>
                      <m:r>
                        <a:rPr lang="en-US" sz="2400" b="0" i="1" smtClean="0">
                          <a:latin typeface="Cambria Math" panose="02040503050406030204" pitchFamily="18" charset="0"/>
                        </a:rPr>
                        <m:t>+9</m:t>
                      </m:r>
                      <m:r>
                        <a:rPr lang="en-US" sz="2400" b="0" i="1" smtClean="0">
                          <a:latin typeface="Cambria Math" panose="02040503050406030204" pitchFamily="18" charset="0"/>
                        </a:rPr>
                        <m:t>𝜆</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 y="2438400"/>
                <a:ext cx="7576241" cy="68903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3586520"/>
                <a:ext cx="7340664"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2</m:t>
                          </m:r>
                          <m:r>
                            <a:rPr lang="en-US" sz="2400" b="0" i="1" smtClean="0">
                              <a:latin typeface="Cambria Math" panose="02040503050406030204" pitchFamily="18" charset="0"/>
                            </a:rPr>
                            <m:t>𝑓</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2×</m:t>
                          </m:r>
                          <m:r>
                            <a:rPr lang="en-US" sz="2400" b="0" i="1" smtClean="0">
                              <a:latin typeface="Cambria Math" panose="02040503050406030204" pitchFamily="18" charset="0"/>
                            </a:rPr>
                            <m:t>𝐿</m:t>
                          </m:r>
                        </m:e>
                        <m:sub>
                          <m:r>
                            <a:rPr lang="en-US" sz="2400" b="0" i="1" smtClean="0">
                              <a:latin typeface="Cambria Math" panose="02040503050406030204" pitchFamily="18" charset="0"/>
                            </a:rPr>
                            <m:t>𝐹𝐼𝑁</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2×</m:t>
                          </m:r>
                          <m:r>
                            <a:rPr lang="en-US" sz="2400" b="0" i="1" smtClean="0">
                              <a:latin typeface="Cambria Math" panose="02040503050406030204" pitchFamily="18" charset="0"/>
                            </a:rPr>
                            <m:t>𝑊</m:t>
                          </m:r>
                        </m:e>
                        <m:sub>
                          <m:r>
                            <a:rPr lang="en-US" sz="2400" b="0" i="1" smtClean="0">
                              <a:latin typeface="Cambria Math" panose="02040503050406030204" pitchFamily="18" charset="0"/>
                            </a:rPr>
                            <m:t>𝐶</m:t>
                          </m:r>
                        </m:sub>
                      </m:sSub>
                      <m:r>
                        <a:rPr lang="en-US" sz="2400" b="0" i="1" smtClean="0">
                          <a:latin typeface="Cambria Math" panose="02040503050406030204" pitchFamily="18" charset="0"/>
                        </a:rPr>
                        <m:t>+4×</m:t>
                      </m:r>
                      <m:sSub>
                        <m:sSubPr>
                          <m:ctrlPr>
                            <a:rPr lang="en-US" sz="2400" b="0" i="1" smtClean="0">
                              <a:latin typeface="Cambria Math"/>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𝐺</m:t>
                          </m:r>
                          <m:r>
                            <a:rPr lang="en-US" sz="2400" b="0" i="1" smtClean="0">
                              <a:latin typeface="Cambria Math" panose="02040503050406030204" pitchFamily="18" charset="0"/>
                            </a:rPr>
                            <m:t>2</m:t>
                          </m:r>
                          <m:r>
                            <a:rPr lang="en-US" sz="2400" b="0" i="1" smtClean="0">
                              <a:latin typeface="Cambria Math" panose="02040503050406030204" pitchFamily="18" charset="0"/>
                            </a:rPr>
                            <m:t>𝐶</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2×</m:t>
                          </m:r>
                          <m:r>
                            <a:rPr lang="en-US" sz="2400" b="0" i="1" smtClean="0">
                              <a:latin typeface="Cambria Math" panose="02040503050406030204" pitchFamily="18" charset="0"/>
                            </a:rPr>
                            <m:t>𝐿</m:t>
                          </m:r>
                        </m:e>
                        <m:sub>
                          <m:r>
                            <a:rPr lang="en-US" sz="2400" b="0" i="1" smtClean="0">
                              <a:latin typeface="Cambria Math" panose="02040503050406030204" pitchFamily="18" charset="0"/>
                            </a:rPr>
                            <m:t>𝐹𝐼𝑁</m:t>
                          </m:r>
                        </m:sub>
                      </m:sSub>
                      <m:r>
                        <a:rPr lang="en-US" sz="2400" b="0" i="1" smtClean="0">
                          <a:latin typeface="Cambria Math" panose="02040503050406030204" pitchFamily="18" charset="0"/>
                        </a:rPr>
                        <m:t>+12</m:t>
                      </m:r>
                      <m:r>
                        <a:rPr lang="en-US" sz="2400" b="0" i="1" smtClean="0">
                          <a:latin typeface="Cambria Math" panose="02040503050406030204" pitchFamily="18" charset="0"/>
                        </a:rPr>
                        <m:t>𝜆</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3586520"/>
                <a:ext cx="7340664" cy="398955"/>
              </a:xfrm>
              <a:prstGeom prst="rect">
                <a:avLst/>
              </a:prstGeom>
              <a:blipFill rotWithShape="0">
                <a:blip r:embed="rId4"/>
                <a:stretch>
                  <a:fillRect l="-415" r="-415"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8600" y="4444559"/>
                <a:ext cx="8732006" cy="15262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𝐶𝑒𝑙𝑙</m:t>
                          </m:r>
                        </m:sub>
                      </m:sSub>
                      <m:r>
                        <a:rPr lang="en-US" sz="2200" i="1" smtClean="0">
                          <a:latin typeface="Cambria Math" panose="02040503050406030204" pitchFamily="18" charset="0"/>
                        </a:rPr>
                        <m:t>=</m:t>
                      </m:r>
                      <m:d>
                        <m:dPr>
                          <m:begChr m:val="{"/>
                          <m:endChr m:val=""/>
                          <m:ctrlPr>
                            <a:rPr lang="en-US" sz="2200" i="1" smtClean="0">
                              <a:latin typeface="Cambria Math"/>
                            </a:rPr>
                          </m:ctrlPr>
                        </m:dPr>
                        <m:e>
                          <m:eqArr>
                            <m:eqArrPr>
                              <m:ctrlPr>
                                <a:rPr lang="en-US" sz="2200" i="1" smtClean="0">
                                  <a:latin typeface="Cambria Math"/>
                                </a:rPr>
                              </m:ctrlPr>
                            </m:eqArrPr>
                            <m:e>
                              <m:sSub>
                                <m:sSubPr>
                                  <m:ctrlPr>
                                    <a:rPr lang="en-US" sz="2200" b="0" i="1" smtClean="0">
                                      <a:latin typeface="Cambria Math"/>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𝑓</m:t>
                                  </m:r>
                                </m:sub>
                              </m:sSub>
                              <m:r>
                                <a:rPr lang="en-US" sz="2200" b="0" i="1" smtClean="0">
                                  <a:latin typeface="Cambria Math" panose="02040503050406030204" pitchFamily="18" charset="0"/>
                                </a:rPr>
                                <m:t>⋅</m:t>
                              </m:r>
                              <m:f>
                                <m:fPr>
                                  <m:ctrlPr>
                                    <a:rPr lang="en-US" sz="2200" b="0" i="1" smtClean="0">
                                      <a:latin typeface="Cambria Math"/>
                                    </a:rPr>
                                  </m:ctrlPr>
                                </m:fPr>
                                <m:num>
                                  <m:sSub>
                                    <m:sSubPr>
                                      <m:ctrlPr>
                                        <a:rPr lang="en-US" sz="2200" b="0" i="1" smtClean="0">
                                          <a:latin typeface="Cambria Math"/>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2</m:t>
                                      </m:r>
                                      <m:r>
                                        <a:rPr lang="en-US" sz="2200" b="0" i="1" smtClean="0">
                                          <a:latin typeface="Cambria Math" panose="02040503050406030204" pitchFamily="18" charset="0"/>
                                        </a:rPr>
                                        <m:t>𝑓</m:t>
                                      </m:r>
                                    </m:sub>
                                  </m:sSub>
                                </m:num>
                                <m:den>
                                  <m:r>
                                    <a:rPr lang="en-US" sz="2200" b="0" i="1" smtClean="0">
                                      <a:latin typeface="Cambria Math" panose="02040503050406030204" pitchFamily="18" charset="0"/>
                                    </a:rPr>
                                    <m:t>2</m:t>
                                  </m:r>
                                </m:den>
                              </m:f>
                              <m:r>
                                <a:rPr lang="en-US" sz="2200" b="0" i="1" smtClean="0">
                                  <a:latin typeface="Cambria Math" panose="02040503050406030204" pitchFamily="18" charset="0"/>
                                </a:rPr>
                                <m:t>=</m:t>
                              </m:r>
                              <m:sSub>
                                <m:sSubPr>
                                  <m:ctrlPr>
                                    <a:rPr lang="en-US" sz="2200" b="0" i="1" smtClean="0">
                                      <a:latin typeface="Cambria Math"/>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𝑓</m:t>
                                  </m:r>
                                </m:sub>
                              </m:sSub>
                              <m:r>
                                <a:rPr lang="en-US" sz="2200" b="0" i="1" smtClean="0">
                                  <a:latin typeface="Cambria Math" panose="02040503050406030204" pitchFamily="18" charset="0"/>
                                </a:rPr>
                                <m:t>⋅</m:t>
                              </m:r>
                              <m:d>
                                <m:dPr>
                                  <m:ctrlPr>
                                    <a:rPr lang="en-US" sz="2200" b="0" i="1" smtClean="0">
                                      <a:latin typeface="Cambria Math"/>
                                    </a:rPr>
                                  </m:ctrlPr>
                                </m:dPr>
                                <m:e>
                                  <m:sSub>
                                    <m:sSubPr>
                                      <m:ctrlPr>
                                        <a:rPr lang="en-US" sz="2200" b="0" i="1" smtClean="0">
                                          <a:latin typeface="Cambria Math"/>
                                        </a:rPr>
                                      </m:ctrlPr>
                                    </m:sSubPr>
                                    <m:e>
                                      <m:r>
                                        <a:rPr lang="en-US" sz="2200" b="0" i="1" smtClean="0">
                                          <a:latin typeface="Cambria Math" panose="02040503050406030204" pitchFamily="18" charset="0"/>
                                        </a:rPr>
                                        <m:t>𝐿</m:t>
                                      </m:r>
                                    </m:e>
                                    <m:sub>
                                      <m:r>
                                        <a:rPr lang="en-US" sz="2200" b="0" i="1" smtClean="0">
                                          <a:latin typeface="Cambria Math" panose="02040503050406030204" pitchFamily="18" charset="0"/>
                                        </a:rPr>
                                        <m:t>𝐹𝐼𝑁</m:t>
                                      </m:r>
                                    </m:sub>
                                  </m:sSub>
                                  <m:r>
                                    <a:rPr lang="en-US" sz="2200" b="0" i="1" smtClean="0">
                                      <a:latin typeface="Cambria Math" panose="02040503050406030204" pitchFamily="18" charset="0"/>
                                    </a:rPr>
                                    <m:t>+6</m:t>
                                  </m:r>
                                  <m:r>
                                    <a:rPr lang="en-US" sz="2200" b="0" i="1" smtClean="0">
                                      <a:latin typeface="Cambria Math" panose="02040503050406030204" pitchFamily="18" charset="0"/>
                                    </a:rPr>
                                    <m:t>𝜆</m:t>
                                  </m:r>
                                </m:e>
                              </m:d>
                              <m:r>
                                <a:rPr lang="en-US" sz="2200" i="1" smtClean="0">
                                  <a:latin typeface="Cambria Math" panose="02040503050406030204" pitchFamily="18" charset="0"/>
                                </a:rPr>
                                <m:t>,  </m:t>
                              </m:r>
                              <m:r>
                                <a:rPr lang="en-US" sz="2200" b="0" i="1" smtClean="0">
                                  <a:latin typeface="Cambria Math" panose="02040503050406030204" pitchFamily="18" charset="0"/>
                                </a:rPr>
                                <m:t>                                 </m:t>
                              </m:r>
                              <m:r>
                                <a:rPr lang="en-US" sz="2200" b="0" i="1" smtClean="0">
                                  <a:latin typeface="Cambria Math" panose="02040503050406030204" pitchFamily="18" charset="0"/>
                                </a:rPr>
                                <m:t>𝑖𝑓</m:t>
                              </m:r>
                              <m:r>
                                <a:rPr lang="en-US" sz="2200" b="0" i="1" smtClean="0">
                                  <a:latin typeface="Cambria Math" panose="02040503050406030204" pitchFamily="18" charset="0"/>
                                </a:rPr>
                                <m:t> </m:t>
                              </m:r>
                              <m:sSub>
                                <m:sSubPr>
                                  <m:ctrlPr>
                                    <a:rPr lang="en-US" sz="2200" b="0" i="1" smtClean="0">
                                      <a:latin typeface="Cambria Math"/>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𝑓</m:t>
                                  </m:r>
                                </m:sub>
                              </m:sSub>
                              <m:r>
                                <a:rPr lang="en-US" sz="2200" b="0" i="1" smtClean="0">
                                  <a:latin typeface="Cambria Math" panose="02040503050406030204" pitchFamily="18" charset="0"/>
                                </a:rPr>
                                <m:t> </m:t>
                              </m:r>
                              <m:r>
                                <a:rPr lang="en-US" sz="2200" b="0" i="1" smtClean="0">
                                  <a:latin typeface="Cambria Math" panose="02040503050406030204" pitchFamily="18" charset="0"/>
                                </a:rPr>
                                <m:t>𝑖𝑠</m:t>
                              </m:r>
                              <m:r>
                                <a:rPr lang="en-US" sz="2200" b="0" i="1" smtClean="0">
                                  <a:latin typeface="Cambria Math" panose="02040503050406030204" pitchFamily="18" charset="0"/>
                                </a:rPr>
                                <m:t> </m:t>
                              </m:r>
                              <m:r>
                                <a:rPr lang="en-US" sz="2200" b="0" i="1" smtClean="0">
                                  <a:latin typeface="Cambria Math" panose="02040503050406030204" pitchFamily="18" charset="0"/>
                                </a:rPr>
                                <m:t>𝑒𝑣𝑒𝑛</m:t>
                              </m:r>
                            </m:e>
                            <m:e>
                              <m:r>
                                <a:rPr lang="en-US" sz="2200" i="1" smtClean="0">
                                  <a:latin typeface="Cambria Math" panose="02040503050406030204" pitchFamily="18" charset="0"/>
                                </a:rPr>
                                <m:t>&amp;</m:t>
                              </m:r>
                              <m:d>
                                <m:dPr>
                                  <m:ctrlPr>
                                    <a:rPr lang="en-US" sz="2200" b="0" i="1" smtClean="0">
                                      <a:latin typeface="Cambria Math"/>
                                    </a:rPr>
                                  </m:ctrlPr>
                                </m:dPr>
                                <m:e>
                                  <m:sSub>
                                    <m:sSubPr>
                                      <m:ctrlPr>
                                        <a:rPr lang="en-US" sz="2200" b="0" i="1" smtClean="0">
                                          <a:latin typeface="Cambria Math"/>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𝑓</m:t>
                                      </m:r>
                                    </m:sub>
                                  </m:sSub>
                                  <m:r>
                                    <a:rPr lang="en-US" sz="2200" b="0" i="1" smtClean="0">
                                      <a:latin typeface="Cambria Math" panose="02040503050406030204" pitchFamily="18" charset="0"/>
                                    </a:rPr>
                                    <m:t>−1</m:t>
                                  </m:r>
                                </m:e>
                              </m:d>
                              <m:r>
                                <a:rPr lang="en-US" sz="2200" b="0" i="1" smtClean="0">
                                  <a:latin typeface="Cambria Math" panose="02040503050406030204" pitchFamily="18" charset="0"/>
                                </a:rPr>
                                <m:t>⋅</m:t>
                              </m:r>
                              <m:f>
                                <m:fPr>
                                  <m:ctrlPr>
                                    <a:rPr lang="en-US" sz="2200" b="0" i="1" smtClean="0">
                                      <a:latin typeface="Cambria Math"/>
                                    </a:rPr>
                                  </m:ctrlPr>
                                </m:fPr>
                                <m:num>
                                  <m:sSub>
                                    <m:sSubPr>
                                      <m:ctrlPr>
                                        <a:rPr lang="en-US" sz="2200" b="0" i="1" smtClean="0">
                                          <a:latin typeface="Cambria Math"/>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2</m:t>
                                      </m:r>
                                      <m:r>
                                        <a:rPr lang="en-US" sz="2200" b="0" i="1" smtClean="0">
                                          <a:latin typeface="Cambria Math" panose="02040503050406030204" pitchFamily="18" charset="0"/>
                                        </a:rPr>
                                        <m:t>𝑓</m:t>
                                      </m:r>
                                    </m:sub>
                                  </m:sSub>
                                </m:num>
                                <m:den>
                                  <m:r>
                                    <a:rPr lang="en-US" sz="2200" b="0" i="1" smtClean="0">
                                      <a:latin typeface="Cambria Math" panose="02040503050406030204" pitchFamily="18" charset="0"/>
                                    </a:rPr>
                                    <m:t>2</m:t>
                                  </m:r>
                                </m:den>
                              </m:f>
                              <m:r>
                                <a:rPr lang="en-US" sz="2200" b="0" i="1" smtClean="0">
                                  <a:latin typeface="Cambria Math" panose="02040503050406030204" pitchFamily="18" charset="0"/>
                                </a:rPr>
                                <m:t>+</m:t>
                              </m:r>
                              <m:sSub>
                                <m:sSubPr>
                                  <m:ctrlPr>
                                    <a:rPr lang="en-US" sz="2200" b="0" i="1" smtClean="0">
                                      <a:latin typeface="Cambria Math"/>
                                    </a:rPr>
                                  </m:ctrlPr>
                                </m:sSubPr>
                                <m:e>
                                  <m:r>
                                    <a:rPr lang="en-US" sz="2200" b="0" i="1" smtClean="0">
                                      <a:latin typeface="Cambria Math" panose="02040503050406030204" pitchFamily="18" charset="0"/>
                                    </a:rPr>
                                    <m:t>𝐻</m:t>
                                  </m:r>
                                </m:e>
                                <m:sub>
                                  <m:r>
                                    <a:rPr lang="en-US" sz="2200" b="0" i="1" smtClean="0">
                                      <a:latin typeface="Cambria Math" panose="02040503050406030204" pitchFamily="18" charset="0"/>
                                    </a:rPr>
                                    <m:t>1</m:t>
                                  </m:r>
                                  <m:r>
                                    <a:rPr lang="en-US" sz="2200" b="0" i="1" smtClean="0">
                                      <a:latin typeface="Cambria Math" panose="02040503050406030204" pitchFamily="18" charset="0"/>
                                    </a:rPr>
                                    <m:t>𝑓</m:t>
                                  </m:r>
                                </m:sub>
                              </m:sSub>
                              <m:r>
                                <a:rPr lang="en-US" sz="2200" b="0" i="1" smtClean="0">
                                  <a:latin typeface="Cambria Math" panose="02040503050406030204" pitchFamily="18" charset="0"/>
                                </a:rPr>
                                <m:t>=</m:t>
                              </m:r>
                              <m:sSub>
                                <m:sSubPr>
                                  <m:ctrlPr>
                                    <a:rPr lang="en-US" sz="2200" i="1">
                                      <a:latin typeface="Cambria Math"/>
                                    </a:rPr>
                                  </m:ctrlPr>
                                </m:sSubPr>
                                <m:e>
                                  <m:r>
                                    <a:rPr lang="en-US" sz="2200" i="1">
                                      <a:latin typeface="Cambria Math" panose="02040503050406030204" pitchFamily="18" charset="0"/>
                                    </a:rPr>
                                    <m:t>𝑁</m:t>
                                  </m:r>
                                </m:e>
                                <m:sub>
                                  <m:r>
                                    <a:rPr lang="en-US" sz="2200" i="1">
                                      <a:latin typeface="Cambria Math" panose="02040503050406030204" pitchFamily="18" charset="0"/>
                                    </a:rPr>
                                    <m:t>𝑓</m:t>
                                  </m:r>
                                </m:sub>
                              </m:sSub>
                              <m:r>
                                <a:rPr lang="en-US" sz="2200" i="1">
                                  <a:latin typeface="Cambria Math" panose="02040503050406030204" pitchFamily="18" charset="0"/>
                                </a:rPr>
                                <m:t>⋅</m:t>
                              </m:r>
                              <m:d>
                                <m:dPr>
                                  <m:ctrlPr>
                                    <a:rPr lang="en-US" sz="2200" i="1">
                                      <a:latin typeface="Cambria Math"/>
                                    </a:rPr>
                                  </m:ctrlPr>
                                </m:dPr>
                                <m:e>
                                  <m:sSub>
                                    <m:sSubPr>
                                      <m:ctrlPr>
                                        <a:rPr lang="en-US" sz="2200" i="1">
                                          <a:latin typeface="Cambria Math"/>
                                        </a:rPr>
                                      </m:ctrlPr>
                                    </m:sSubPr>
                                    <m:e>
                                      <m:r>
                                        <a:rPr lang="en-US" sz="2200" i="1">
                                          <a:latin typeface="Cambria Math" panose="02040503050406030204" pitchFamily="18" charset="0"/>
                                        </a:rPr>
                                        <m:t>𝐿</m:t>
                                      </m:r>
                                    </m:e>
                                    <m:sub>
                                      <m:r>
                                        <a:rPr lang="en-US" sz="2200" i="1">
                                          <a:latin typeface="Cambria Math" panose="02040503050406030204" pitchFamily="18" charset="0"/>
                                        </a:rPr>
                                        <m:t>𝐹𝐼𝑁</m:t>
                                      </m:r>
                                    </m:sub>
                                  </m:sSub>
                                  <m:r>
                                    <a:rPr lang="en-US" sz="2200" i="1">
                                      <a:latin typeface="Cambria Math" panose="02040503050406030204" pitchFamily="18" charset="0"/>
                                    </a:rPr>
                                    <m:t>+6</m:t>
                                  </m:r>
                                  <m:r>
                                    <a:rPr lang="en-US" sz="2200" i="1">
                                      <a:latin typeface="Cambria Math" panose="02040503050406030204" pitchFamily="18" charset="0"/>
                                    </a:rPr>
                                    <m:t>𝜆</m:t>
                                  </m:r>
                                </m:e>
                              </m:d>
                              <m:r>
                                <a:rPr lang="en-US" sz="2200" b="0" i="1" smtClean="0">
                                  <a:latin typeface="Cambria Math" panose="02040503050406030204" pitchFamily="18" charset="0"/>
                                </a:rPr>
                                <m:t>+3</m:t>
                              </m:r>
                              <m:r>
                                <a:rPr lang="en-US" sz="2200" b="0" i="1" smtClean="0">
                                  <a:latin typeface="Cambria Math" panose="02040503050406030204" pitchFamily="18" charset="0"/>
                                </a:rPr>
                                <m:t>𝜆</m:t>
                              </m:r>
                              <m:r>
                                <a:rPr lang="en-US" sz="2200" i="1" smtClean="0">
                                  <a:latin typeface="Cambria Math" panose="02040503050406030204" pitchFamily="18" charset="0"/>
                                </a:rPr>
                                <m:t>,</m:t>
                              </m:r>
                              <m:r>
                                <a:rPr lang="en-US" sz="2200" b="0" i="1" smtClean="0">
                                  <a:latin typeface="Cambria Math" panose="02040503050406030204" pitchFamily="18" charset="0"/>
                                </a:rPr>
                                <m:t>  </m:t>
                              </m:r>
                              <m:r>
                                <a:rPr lang="en-US" sz="2200" i="1">
                                  <a:latin typeface="Cambria Math" panose="02040503050406030204" pitchFamily="18" charset="0"/>
                                </a:rPr>
                                <m:t>𝑖𝑓</m:t>
                              </m:r>
                              <m:r>
                                <a:rPr lang="en-US" sz="2200" i="1">
                                  <a:latin typeface="Cambria Math" panose="02040503050406030204" pitchFamily="18" charset="0"/>
                                </a:rPr>
                                <m:t> </m:t>
                              </m:r>
                              <m:sSub>
                                <m:sSubPr>
                                  <m:ctrlPr>
                                    <a:rPr lang="en-US" sz="2200" i="1">
                                      <a:latin typeface="Cambria Math"/>
                                    </a:rPr>
                                  </m:ctrlPr>
                                </m:sSubPr>
                                <m:e>
                                  <m:r>
                                    <a:rPr lang="en-US" sz="2200" i="1">
                                      <a:latin typeface="Cambria Math" panose="02040503050406030204" pitchFamily="18" charset="0"/>
                                    </a:rPr>
                                    <m:t>𝑁</m:t>
                                  </m:r>
                                </m:e>
                                <m:sub>
                                  <m:r>
                                    <a:rPr lang="en-US" sz="2200" i="1">
                                      <a:latin typeface="Cambria Math" panose="02040503050406030204" pitchFamily="18" charset="0"/>
                                    </a:rPr>
                                    <m:t>𝑓</m:t>
                                  </m:r>
                                </m:sub>
                              </m:sSub>
                              <m:r>
                                <a:rPr lang="en-US" sz="2200" i="1">
                                  <a:latin typeface="Cambria Math" panose="02040503050406030204" pitchFamily="18" charset="0"/>
                                </a:rPr>
                                <m:t> </m:t>
                              </m:r>
                              <m:r>
                                <a:rPr lang="en-US" sz="2200" i="1">
                                  <a:latin typeface="Cambria Math" panose="02040503050406030204" pitchFamily="18" charset="0"/>
                                </a:rPr>
                                <m:t>𝑖𝑠</m:t>
                              </m:r>
                              <m:r>
                                <a:rPr lang="en-US" sz="2200" i="1">
                                  <a:latin typeface="Cambria Math" panose="02040503050406030204" pitchFamily="18" charset="0"/>
                                </a:rPr>
                                <m:t> </m:t>
                              </m:r>
                              <m:r>
                                <a:rPr lang="en-US" sz="2200" b="0" i="1" smtClean="0">
                                  <a:latin typeface="Cambria Math" panose="02040503050406030204" pitchFamily="18" charset="0"/>
                                </a:rPr>
                                <m:t>𝑜𝑑𝑑</m:t>
                              </m:r>
                            </m:e>
                          </m:eqArr>
                        </m:e>
                      </m:d>
                    </m:oMath>
                  </m:oMathPara>
                </a14:m>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228600" y="4444559"/>
                <a:ext cx="8732006" cy="1526252"/>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8877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Variables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17</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457200" y="1219200"/>
                <a:ext cx="8229600" cy="5410200"/>
              </a:xfrm>
            </p:spPr>
            <p:txBody>
              <a:bodyPr>
                <a:normAutofit lnSpcReduction="10000"/>
              </a:bodyPr>
              <a:lstStyle/>
              <a:p>
                <a:r>
                  <a:rPr lang="en-US" dirty="0" smtClean="0"/>
                  <a:t>Process-related variables:</a:t>
                </a:r>
              </a:p>
              <a:p>
                <a:pPr lvl="1"/>
                <a:r>
                  <a:rPr lang="en-US" dirty="0" smtClean="0"/>
                  <a:t>Decreasing </a:t>
                </a:r>
                <a14:m>
                  <m:oMath xmlns:m="http://schemas.openxmlformats.org/officeDocument/2006/math">
                    <m:sSub>
                      <m:sSubPr>
                        <m:ctrlPr>
                          <a:rPr lang="en-US" sz="2500" i="1" smtClean="0">
                            <a:solidFill>
                              <a:srgbClr val="FF0000"/>
                            </a:solidFill>
                            <a:latin typeface="Cambria Math"/>
                          </a:rPr>
                        </m:ctrlPr>
                      </m:sSubPr>
                      <m:e>
                        <m:r>
                          <a:rPr lang="en-US" sz="2500" i="1">
                            <a:solidFill>
                              <a:srgbClr val="FF0000"/>
                            </a:solidFill>
                            <a:latin typeface="Cambria Math" panose="02040503050406030204" pitchFamily="18" charset="0"/>
                          </a:rPr>
                          <m:t>𝑃</m:t>
                        </m:r>
                      </m:e>
                      <m:sub>
                        <m:r>
                          <a:rPr lang="en-US" sz="2500" i="1">
                            <a:solidFill>
                              <a:srgbClr val="FF0000"/>
                            </a:solidFill>
                            <a:latin typeface="Cambria Math" panose="02040503050406030204" pitchFamily="18" charset="0"/>
                          </a:rPr>
                          <m:t>𝐹𝐼𝑁</m:t>
                        </m:r>
                      </m:sub>
                    </m:sSub>
                  </m:oMath>
                </a14:m>
                <a:r>
                  <a:rPr lang="en-US" dirty="0" smtClean="0"/>
                  <a:t> and </a:t>
                </a:r>
                <a14:m>
                  <m:oMath xmlns:m="http://schemas.openxmlformats.org/officeDocument/2006/math">
                    <m:r>
                      <a:rPr lang="en-US" sz="2500" b="0" i="1" smtClean="0">
                        <a:solidFill>
                          <a:srgbClr val="FF0000"/>
                        </a:solidFill>
                        <a:latin typeface="Cambria Math" panose="02040503050406030204" pitchFamily="18" charset="0"/>
                      </a:rPr>
                      <m:t>𝜆</m:t>
                    </m:r>
                  </m:oMath>
                </a14:m>
                <a:r>
                  <a:rPr lang="en-US" dirty="0" smtClean="0"/>
                  <a:t>, and increasing </a:t>
                </a:r>
                <a14:m>
                  <m:oMath xmlns:m="http://schemas.openxmlformats.org/officeDocument/2006/math">
                    <m:f>
                      <m:fPr>
                        <m:ctrlPr>
                          <a:rPr lang="en-US" sz="2500" b="0" i="1" smtClean="0">
                            <a:solidFill>
                              <a:srgbClr val="FF0000"/>
                            </a:solidFill>
                            <a:latin typeface="Cambria Math"/>
                          </a:rPr>
                        </m:ctrlPr>
                      </m:fPr>
                      <m:num>
                        <m:sSub>
                          <m:sSubPr>
                            <m:ctrlPr>
                              <a:rPr lang="en-US" sz="2500" i="1">
                                <a:solidFill>
                                  <a:srgbClr val="FF0000"/>
                                </a:solidFill>
                                <a:latin typeface="Cambria Math"/>
                              </a:rPr>
                            </m:ctrlPr>
                          </m:sSubPr>
                          <m:e>
                            <m:r>
                              <a:rPr lang="en-US" sz="2500" b="0" i="1" smtClean="0">
                                <a:solidFill>
                                  <a:srgbClr val="FF0000"/>
                                </a:solidFill>
                                <a:latin typeface="Cambria Math" panose="02040503050406030204" pitchFamily="18" charset="0"/>
                              </a:rPr>
                              <m:t>𝐻</m:t>
                            </m:r>
                          </m:e>
                          <m:sub>
                            <m:r>
                              <a:rPr lang="en-US" sz="2500" i="1">
                                <a:solidFill>
                                  <a:srgbClr val="FF0000"/>
                                </a:solidFill>
                                <a:latin typeface="Cambria Math" panose="02040503050406030204" pitchFamily="18" charset="0"/>
                              </a:rPr>
                              <m:t>𝐹𝐼𝑁</m:t>
                            </m:r>
                          </m:sub>
                        </m:sSub>
                      </m:num>
                      <m:den>
                        <m:sSub>
                          <m:sSubPr>
                            <m:ctrlPr>
                              <a:rPr lang="en-US" sz="2500" b="0" i="1" smtClean="0">
                                <a:solidFill>
                                  <a:srgbClr val="FF0000"/>
                                </a:solidFill>
                                <a:latin typeface="Cambria Math"/>
                              </a:rPr>
                            </m:ctrlPr>
                          </m:sSubPr>
                          <m:e>
                            <m:r>
                              <a:rPr lang="en-US" sz="2500" b="0" i="1" smtClean="0">
                                <a:solidFill>
                                  <a:srgbClr val="FF0000"/>
                                </a:solidFill>
                                <a:latin typeface="Cambria Math" panose="02040503050406030204" pitchFamily="18" charset="0"/>
                              </a:rPr>
                              <m:t>𝑇</m:t>
                            </m:r>
                          </m:e>
                          <m:sub>
                            <m:r>
                              <a:rPr lang="en-US" sz="2500" b="0" i="1" smtClean="0">
                                <a:solidFill>
                                  <a:srgbClr val="FF0000"/>
                                </a:solidFill>
                                <a:latin typeface="Cambria Math" panose="02040503050406030204" pitchFamily="18" charset="0"/>
                              </a:rPr>
                              <m:t>𝑆𝐼</m:t>
                            </m:r>
                          </m:sub>
                        </m:sSub>
                      </m:den>
                    </m:f>
                  </m:oMath>
                </a14:m>
                <a:r>
                  <a:rPr lang="en-US" dirty="0" smtClean="0"/>
                  <a:t> reduces the cell area</a:t>
                </a:r>
              </a:p>
              <a:p>
                <a:endParaRPr lang="en-US" dirty="0" smtClean="0"/>
              </a:p>
              <a:p>
                <a:endParaRPr lang="en-US" dirty="0" smtClean="0"/>
              </a:p>
              <a:p>
                <a:r>
                  <a:rPr lang="en-US" dirty="0" smtClean="0"/>
                  <a:t>Design variable:</a:t>
                </a:r>
              </a:p>
              <a:p>
                <a:pPr lvl="1"/>
                <a:r>
                  <a:rPr lang="en-US" dirty="0" smtClean="0"/>
                  <a:t>Number of fingers, </a:t>
                </a:r>
                <a14:m>
                  <m:oMath xmlns:m="http://schemas.openxmlformats.org/officeDocument/2006/math">
                    <m:sSub>
                      <m:sSubPr>
                        <m:ctrlPr>
                          <a:rPr lang="en-US" sz="2500" i="1">
                            <a:latin typeface="Cambria Math"/>
                          </a:rPr>
                        </m:ctrlPr>
                      </m:sSubPr>
                      <m:e>
                        <m:r>
                          <a:rPr lang="en-US" sz="2500" b="0" i="1" smtClean="0">
                            <a:latin typeface="Cambria Math" panose="02040503050406030204" pitchFamily="18" charset="0"/>
                          </a:rPr>
                          <m:t>𝑁</m:t>
                        </m:r>
                      </m:e>
                      <m:sub>
                        <m:r>
                          <a:rPr lang="en-US" sz="2500" b="0" i="1" smtClean="0">
                            <a:latin typeface="Cambria Math" panose="02040503050406030204" pitchFamily="18" charset="0"/>
                          </a:rPr>
                          <m:t>𝑓</m:t>
                        </m:r>
                      </m:sub>
                    </m:sSub>
                  </m:oMath>
                </a14:m>
                <a:endParaRPr lang="en-US" sz="2500" dirty="0" smtClean="0"/>
              </a:p>
              <a:p>
                <a:pPr lvl="1"/>
                <a:endParaRPr lang="en-US" dirty="0" smtClean="0"/>
              </a:p>
              <a:p>
                <a:pPr lvl="1"/>
                <a:endParaRPr lang="en-US" dirty="0" smtClean="0"/>
              </a:p>
              <a:p>
                <a:pPr lvl="1"/>
                <a:endParaRPr lang="en-US" dirty="0"/>
              </a:p>
              <a:p>
                <a:pPr lvl="1"/>
                <a:r>
                  <a:rPr lang="en-US" dirty="0" smtClean="0"/>
                  <a:t>For a given </a:t>
                </a:r>
                <a14:m>
                  <m:oMath xmlns:m="http://schemas.openxmlformats.org/officeDocument/2006/math">
                    <m:f>
                      <m:fPr>
                        <m:ctrlPr>
                          <a:rPr lang="en-US" sz="2400" i="1" smtClean="0">
                            <a:solidFill>
                              <a:schemeClr val="tx1"/>
                            </a:solidFill>
                            <a:latin typeface="Cambria Math"/>
                          </a:rPr>
                        </m:ctrlPr>
                      </m:fPr>
                      <m:num>
                        <m:sSub>
                          <m:sSubPr>
                            <m:ctrlPr>
                              <a:rPr lang="en-US" sz="2400" i="1">
                                <a:solidFill>
                                  <a:schemeClr val="tx1"/>
                                </a:solidFill>
                                <a:latin typeface="Cambria Math"/>
                              </a:rPr>
                            </m:ctrlPr>
                          </m:sSubPr>
                          <m:e>
                            <m:r>
                              <a:rPr lang="en-US" sz="2400" i="1">
                                <a:solidFill>
                                  <a:schemeClr val="tx1"/>
                                </a:solidFill>
                                <a:latin typeface="Cambria Math" panose="02040503050406030204" pitchFamily="18" charset="0"/>
                              </a:rPr>
                              <m:t>𝐻</m:t>
                            </m:r>
                          </m:e>
                          <m:sub>
                            <m:r>
                              <a:rPr lang="en-US" sz="2400" i="1">
                                <a:solidFill>
                                  <a:schemeClr val="tx1"/>
                                </a:solidFill>
                                <a:latin typeface="Cambria Math" panose="02040503050406030204" pitchFamily="18" charset="0"/>
                              </a:rPr>
                              <m:t>𝐹𝐼𝑁</m:t>
                            </m:r>
                          </m:sub>
                        </m:sSub>
                      </m:num>
                      <m:den>
                        <m:sSub>
                          <m:sSubPr>
                            <m:ctrlPr>
                              <a:rPr lang="en-US" sz="2400" i="1">
                                <a:solidFill>
                                  <a:schemeClr val="tx1"/>
                                </a:solidFill>
                                <a:latin typeface="Cambria Math"/>
                              </a:rPr>
                            </m:ctrlPr>
                          </m:sSubPr>
                          <m:e>
                            <m:r>
                              <a:rPr lang="en-US" sz="2400" i="1">
                                <a:solidFill>
                                  <a:schemeClr val="tx1"/>
                                </a:solidFill>
                                <a:latin typeface="Cambria Math" panose="02040503050406030204" pitchFamily="18" charset="0"/>
                              </a:rPr>
                              <m:t>𝑇</m:t>
                            </m:r>
                          </m:e>
                          <m:sub>
                            <m:r>
                              <a:rPr lang="en-US" sz="2400" i="1">
                                <a:solidFill>
                                  <a:schemeClr val="tx1"/>
                                </a:solidFill>
                                <a:latin typeface="Cambria Math" panose="02040503050406030204" pitchFamily="18" charset="0"/>
                              </a:rPr>
                              <m:t>𝑆𝐼</m:t>
                            </m:r>
                          </m:sub>
                        </m:sSub>
                      </m:den>
                    </m:f>
                  </m:oMath>
                </a14:m>
                <a:r>
                  <a:rPr lang="en-US" dirty="0" smtClean="0"/>
                  <a:t>, if </a:t>
                </a:r>
                <a14:m>
                  <m:oMath xmlns:m="http://schemas.openxmlformats.org/officeDocument/2006/math">
                    <m:sSub>
                      <m:sSubPr>
                        <m:ctrlPr>
                          <a:rPr lang="en-US" sz="2400" i="1">
                            <a:latin typeface="Cambria Math"/>
                          </a:rPr>
                        </m:ctrlPr>
                      </m:sSubPr>
                      <m:e>
                        <m:r>
                          <a:rPr lang="en-US" sz="2400" b="0" i="1" smtClean="0">
                            <a:latin typeface="Cambria Math" panose="02040503050406030204" pitchFamily="18" charset="0"/>
                          </a:rPr>
                          <m:t>𝑊</m:t>
                        </m:r>
                        <m:r>
                          <a:rPr lang="en-US" sz="2400" b="0" i="1" smtClean="0">
                            <a:latin typeface="Cambria Math" panose="02040503050406030204" pitchFamily="18" charset="0"/>
                          </a:rPr>
                          <m:t>≤</m:t>
                        </m:r>
                        <m:r>
                          <a:rPr lang="en-US" sz="2400" i="1">
                            <a:latin typeface="Cambria Math" panose="02040503050406030204" pitchFamily="18" charset="0"/>
                          </a:rPr>
                          <m:t>𝑊</m:t>
                        </m:r>
                      </m:e>
                      <m:sub>
                        <m:r>
                          <a:rPr lang="en-US" sz="2400" i="1">
                            <a:latin typeface="Cambria Math" panose="02040503050406030204" pitchFamily="18" charset="0"/>
                          </a:rPr>
                          <m:t>𝑡h</m:t>
                        </m:r>
                      </m:sub>
                    </m:sSub>
                  </m:oMath>
                </a14:m>
                <a:r>
                  <a:rPr lang="en-US" dirty="0" smtClean="0"/>
                  <a:t> then </a:t>
                </a:r>
                <a14:m>
                  <m:oMath xmlns:m="http://schemas.openxmlformats.org/officeDocument/2006/math">
                    <m:sSub>
                      <m:sSubPr>
                        <m:ctrlPr>
                          <a:rPr lang="en-US" sz="2400" i="1">
                            <a:latin typeface="Cambria Math"/>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𝑓</m:t>
                        </m:r>
                      </m:sub>
                    </m:sSub>
                    <m:r>
                      <a:rPr lang="en-US" sz="2400" b="0" i="1" smtClean="0">
                        <a:latin typeface="Cambria Math" panose="02040503050406030204" pitchFamily="18" charset="0"/>
                      </a:rPr>
                      <m:t>=1</m:t>
                    </m:r>
                  </m:oMath>
                </a14:m>
                <a:r>
                  <a:rPr lang="en-US" dirty="0" smtClean="0"/>
                  <a:t>; otherwise,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𝑓</m:t>
                        </m:r>
                      </m:sub>
                    </m:sSub>
                    <m:r>
                      <a:rPr lang="en-US" b="0" i="1" smtClean="0">
                        <a:latin typeface="Cambria Math" panose="02040503050406030204" pitchFamily="18" charset="0"/>
                      </a:rPr>
                      <m:t>=2</m:t>
                    </m:r>
                  </m:oMath>
                </a14:m>
                <a:r>
                  <a:rPr lang="en-US" dirty="0" smtClean="0"/>
                  <a:t>.</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457200" y="1219200"/>
                <a:ext cx="8229600" cy="5410200"/>
              </a:xfrm>
              <a:blipFill rotWithShape="1">
                <a:blip r:embed="rId2"/>
                <a:stretch>
                  <a:fillRect l="-593" t="-1802" r="-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47293" y="4427322"/>
                <a:ext cx="4649414" cy="7954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𝑡h</m:t>
                          </m:r>
                        </m:sub>
                      </m:sSub>
                      <m:r>
                        <a:rPr lang="en-US" sz="2000" b="0" i="1" smtClean="0">
                          <a:latin typeface="Cambria Math" panose="02040503050406030204" pitchFamily="18" charset="0"/>
                        </a:rPr>
                        <m:t>=</m:t>
                      </m:r>
                      <m:sSub>
                        <m:sSubPr>
                          <m:ctrlPr>
                            <a:rPr lang="en-US" sz="2000" b="0" i="1" smtClean="0">
                              <a:latin typeface="Cambria Math"/>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𝑚𝑖𝑛</m:t>
                          </m:r>
                        </m:sub>
                      </m:sSub>
                      <m:r>
                        <a:rPr lang="en-US" sz="2000" b="0" i="1" smtClean="0">
                          <a:latin typeface="Cambria Math" panose="02040503050406030204" pitchFamily="18" charset="0"/>
                        </a:rPr>
                        <m:t>⋅</m:t>
                      </m:r>
                      <m:d>
                        <m:dPr>
                          <m:ctrlPr>
                            <a:rPr lang="en-US" sz="2000" b="0" i="1" smtClean="0">
                              <a:latin typeface="Cambria Math"/>
                            </a:rPr>
                          </m:ctrlPr>
                        </m:dPr>
                        <m:e>
                          <m:r>
                            <a:rPr lang="en-US" sz="2000" b="0" i="1" smtClean="0">
                              <a:latin typeface="Cambria Math" panose="02040503050406030204" pitchFamily="18" charset="0"/>
                            </a:rPr>
                            <m:t>1+</m:t>
                          </m:r>
                          <m:f>
                            <m:fPr>
                              <m:ctrlPr>
                                <a:rPr lang="en-US" sz="2000" b="0" i="1" smtClean="0">
                                  <a:latin typeface="Cambria Math"/>
                                </a:rPr>
                              </m:ctrlPr>
                            </m:fPr>
                            <m:num>
                              <m:r>
                                <a:rPr lang="en-US" sz="2000" b="0" i="1" smtClean="0">
                                  <a:latin typeface="Cambria Math" panose="02040503050406030204" pitchFamily="18" charset="0"/>
                                </a:rPr>
                                <m:t>𝜆</m:t>
                              </m:r>
                            </m:num>
                            <m:den>
                              <m:sSub>
                                <m:sSubPr>
                                  <m:ctrlPr>
                                    <a:rPr lang="en-US" sz="2000" b="0" i="1" smtClean="0">
                                      <a:latin typeface="Cambria Math"/>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𝐹𝐼𝑁</m:t>
                                  </m:r>
                                </m:sub>
                              </m:sSub>
                            </m:den>
                          </m:f>
                          <m:r>
                            <a:rPr lang="en-US" sz="2000" b="0" i="1" smtClean="0">
                              <a:latin typeface="Cambria Math" panose="02040503050406030204" pitchFamily="18" charset="0"/>
                            </a:rPr>
                            <m:t>⋅</m:t>
                          </m:r>
                          <m:d>
                            <m:dPr>
                              <m:ctrlPr>
                                <a:rPr lang="en-US" sz="2000" b="0" i="1" smtClean="0">
                                  <a:latin typeface="Cambria Math"/>
                                </a:rPr>
                              </m:ctrlPr>
                            </m:dPr>
                            <m:e>
                              <m:r>
                                <a:rPr lang="en-US" sz="2000" b="0" i="1" smtClean="0">
                                  <a:latin typeface="Cambria Math" panose="02040503050406030204" pitchFamily="18" charset="0"/>
                                </a:rPr>
                                <m:t>12⋅</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2</m:t>
                                      </m:r>
                                      <m:r>
                                        <a:rPr lang="en-US" sz="2000" b="0" i="1" smtClean="0">
                                          <a:latin typeface="Cambria Math" panose="02040503050406030204" pitchFamily="18" charset="0"/>
                                        </a:rPr>
                                        <m:t>𝑓</m:t>
                                      </m:r>
                                    </m:sub>
                                  </m:sSub>
                                </m:num>
                                <m:den>
                                  <m:sSub>
                                    <m:sSubPr>
                                      <m:ctrlPr>
                                        <a:rPr lang="en-US" sz="2000" b="0" i="1" smtClean="0">
                                          <a:latin typeface="Cambria Math"/>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1</m:t>
                                      </m:r>
                                      <m:r>
                                        <a:rPr lang="en-US" sz="2000" b="0" i="1" smtClean="0">
                                          <a:latin typeface="Cambria Math" panose="02040503050406030204" pitchFamily="18" charset="0"/>
                                        </a:rPr>
                                        <m:t>𝑓</m:t>
                                      </m:r>
                                    </m:sub>
                                  </m:sSub>
                                </m:den>
                              </m:f>
                              <m:r>
                                <a:rPr lang="en-US" sz="2000" b="0" i="1" smtClean="0">
                                  <a:latin typeface="Cambria Math" panose="02040503050406030204" pitchFamily="18" charset="0"/>
                                </a:rPr>
                                <m:t>−5</m:t>
                              </m:r>
                            </m:e>
                          </m:d>
                        </m:e>
                      </m:d>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247293" y="4427322"/>
                <a:ext cx="4649414" cy="795474"/>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7467600" y="3733800"/>
            <a:ext cx="1600200" cy="1107996"/>
          </a:xfrm>
          <a:prstGeom prst="rect">
            <a:avLst/>
          </a:prstGeom>
          <a:noFill/>
        </p:spPr>
        <p:txBody>
          <a:bodyPr wrap="square" rtlCol="0">
            <a:spAutoFit/>
          </a:bodyPr>
          <a:lstStyle/>
          <a:p>
            <a:r>
              <a:rPr lang="en-US" sz="2200" dirty="0" smtClean="0">
                <a:latin typeface="+mj-lt"/>
              </a:rPr>
              <a:t>Threshold </a:t>
            </a:r>
            <a:r>
              <a:rPr lang="en-US" sz="2200" dirty="0">
                <a:latin typeface="+mj-lt"/>
              </a:rPr>
              <a:t>transistor</a:t>
            </a:r>
          </a:p>
          <a:p>
            <a:r>
              <a:rPr lang="en-US" sz="2200" dirty="0">
                <a:latin typeface="+mj-lt"/>
              </a:rPr>
              <a:t>width</a:t>
            </a:r>
          </a:p>
        </p:txBody>
      </p:sp>
      <p:cxnSp>
        <p:nvCxnSpPr>
          <p:cNvPr id="8" name="Straight Arrow Connector 7"/>
          <p:cNvCxnSpPr>
            <a:stCxn id="5" idx="3"/>
            <a:endCxn id="6" idx="1"/>
          </p:cNvCxnSpPr>
          <p:nvPr/>
        </p:nvCxnSpPr>
        <p:spPr>
          <a:xfrm flipV="1">
            <a:off x="6896707" y="4287798"/>
            <a:ext cx="570893" cy="537261"/>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53195" y="2623536"/>
            <a:ext cx="1714500" cy="707886"/>
          </a:xfrm>
          <a:prstGeom prst="rect">
            <a:avLst/>
          </a:prstGeom>
          <a:noFill/>
        </p:spPr>
        <p:txBody>
          <a:bodyPr wrap="square" rtlCol="0">
            <a:spAutoFit/>
          </a:bodyPr>
          <a:lstStyle/>
          <a:p>
            <a:r>
              <a:rPr lang="en-US" sz="2000" dirty="0" smtClean="0">
                <a:solidFill>
                  <a:srgbClr val="00B050"/>
                </a:solidFill>
                <a:latin typeface="+mj-lt"/>
              </a:rPr>
              <a:t>Etching technology</a:t>
            </a:r>
            <a:endParaRPr lang="en-US" sz="2000" dirty="0">
              <a:solidFill>
                <a:srgbClr val="00B050"/>
              </a:solidFill>
              <a:latin typeface="+mj-lt"/>
            </a:endParaRPr>
          </a:p>
        </p:txBody>
      </p:sp>
      <p:sp>
        <p:nvSpPr>
          <p:cNvPr id="11" name="TextBox 10"/>
          <p:cNvSpPr txBox="1"/>
          <p:nvPr/>
        </p:nvSpPr>
        <p:spPr>
          <a:xfrm>
            <a:off x="4750377" y="2334231"/>
            <a:ext cx="1752600" cy="707886"/>
          </a:xfrm>
          <a:prstGeom prst="rect">
            <a:avLst/>
          </a:prstGeom>
          <a:noFill/>
        </p:spPr>
        <p:txBody>
          <a:bodyPr wrap="square" rtlCol="0">
            <a:spAutoFit/>
          </a:bodyPr>
          <a:lstStyle/>
          <a:p>
            <a:r>
              <a:rPr lang="en-US" sz="2000" dirty="0" smtClean="0">
                <a:solidFill>
                  <a:srgbClr val="00B050"/>
                </a:solidFill>
                <a:latin typeface="+mj-lt"/>
              </a:rPr>
              <a:t>Technology node</a:t>
            </a:r>
            <a:endParaRPr lang="en-US" sz="2000" dirty="0">
              <a:solidFill>
                <a:srgbClr val="00B050"/>
              </a:solidFill>
              <a:latin typeface="+mj-lt"/>
            </a:endParaRPr>
          </a:p>
        </p:txBody>
      </p:sp>
      <p:sp>
        <p:nvSpPr>
          <p:cNvPr id="12" name="TextBox 11"/>
          <p:cNvSpPr txBox="1"/>
          <p:nvPr/>
        </p:nvSpPr>
        <p:spPr>
          <a:xfrm>
            <a:off x="7493577" y="2326719"/>
            <a:ext cx="1574223" cy="707886"/>
          </a:xfrm>
          <a:prstGeom prst="rect">
            <a:avLst/>
          </a:prstGeom>
          <a:noFill/>
        </p:spPr>
        <p:txBody>
          <a:bodyPr wrap="square" rtlCol="0">
            <a:spAutoFit/>
          </a:bodyPr>
          <a:lstStyle/>
          <a:p>
            <a:r>
              <a:rPr lang="en-US" sz="2000" dirty="0" smtClean="0">
                <a:solidFill>
                  <a:srgbClr val="00B050"/>
                </a:solidFill>
                <a:latin typeface="+mj-lt"/>
              </a:rPr>
              <a:t>FinFET technology</a:t>
            </a:r>
            <a:endParaRPr lang="en-US" sz="2000" dirty="0">
              <a:solidFill>
                <a:srgbClr val="00B050"/>
              </a:solidFill>
              <a:latin typeface="+mj-lt"/>
            </a:endParaRPr>
          </a:p>
        </p:txBody>
      </p:sp>
      <p:cxnSp>
        <p:nvCxnSpPr>
          <p:cNvPr id="13" name="Straight Arrow Connector 12"/>
          <p:cNvCxnSpPr/>
          <p:nvPr/>
        </p:nvCxnSpPr>
        <p:spPr>
          <a:xfrm>
            <a:off x="3124200" y="2176326"/>
            <a:ext cx="381000" cy="44721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91000" y="2143590"/>
            <a:ext cx="576695" cy="38723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90905" y="2295990"/>
            <a:ext cx="576695" cy="38723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26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Cell Area (1)</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4"/>
          <p:cNvPicPr>
            <a:picLocks noChangeAspect="1"/>
          </p:cNvPicPr>
          <p:nvPr/>
        </p:nvPicPr>
        <p:blipFill rotWithShape="1">
          <a:blip r:embed="rId2"/>
          <a:srcRect l="1223" t="2534" r="3745" b="2534"/>
          <a:stretch/>
        </p:blipFill>
        <p:spPr>
          <a:xfrm>
            <a:off x="266700" y="1524000"/>
            <a:ext cx="8610600" cy="4419600"/>
          </a:xfrm>
          <a:prstGeom prst="rect">
            <a:avLst/>
          </a:prstGeom>
        </p:spPr>
      </p:pic>
      <p:cxnSp>
        <p:nvCxnSpPr>
          <p:cNvPr id="7" name="Straight Arrow Connector 6"/>
          <p:cNvCxnSpPr/>
          <p:nvPr/>
        </p:nvCxnSpPr>
        <p:spPr>
          <a:xfrm>
            <a:off x="2209800" y="4506382"/>
            <a:ext cx="30480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4506382"/>
            <a:ext cx="2819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146299" y="4495800"/>
                <a:ext cx="1175002" cy="49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𝑁</m:t>
                          </m:r>
                        </m:e>
                        <m:sub>
                          <m:r>
                            <a:rPr lang="en-US" sz="2400" b="0" i="1" smtClean="0">
                              <a:latin typeface="Cambria Math"/>
                            </a:rPr>
                            <m:t>𝑓</m:t>
                          </m:r>
                        </m:sub>
                      </m:sSub>
                      <m:r>
                        <a:rPr lang="en-US" sz="2400" b="0" i="1" smtClean="0">
                          <a:latin typeface="Cambria Math"/>
                        </a:rPr>
                        <m:t>=1</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146299" y="4495800"/>
                <a:ext cx="1175002" cy="491288"/>
              </a:xfrm>
              <a:prstGeom prst="rect">
                <a:avLst/>
              </a:prstGeom>
              <a:blipFill rotWithShape="1">
                <a:blip r:embed="rId3"/>
                <a:stretch>
                  <a:fillRect b="-1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384799" y="4506382"/>
                <a:ext cx="1175002" cy="49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𝑁</m:t>
                          </m:r>
                        </m:e>
                        <m:sub>
                          <m:r>
                            <a:rPr lang="en-US" sz="2400" b="0" i="1" smtClean="0">
                              <a:latin typeface="Cambria Math"/>
                            </a:rPr>
                            <m:t>𝑓</m:t>
                          </m:r>
                        </m:sub>
                      </m:sSub>
                      <m:r>
                        <a:rPr lang="en-US" sz="2400" b="0" i="1" smtClean="0">
                          <a:latin typeface="Cambria Math"/>
                        </a:rPr>
                        <m:t>=2</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384799" y="4506382"/>
                <a:ext cx="1175002" cy="491288"/>
              </a:xfrm>
              <a:prstGeom prst="rect">
                <a:avLst/>
              </a:prstGeom>
              <a:blipFill rotWithShape="1">
                <a:blip r:embed="rId4"/>
                <a:stretch>
                  <a:fillRect b="-11111"/>
                </a:stretch>
              </a:blipFill>
            </p:spPr>
            <p:txBody>
              <a:bodyPr/>
              <a:lstStyle/>
              <a:p>
                <a:r>
                  <a:rPr lang="en-US">
                    <a:noFill/>
                  </a:rPr>
                  <a:t> </a:t>
                </a:r>
              </a:p>
            </p:txBody>
          </p:sp>
        </mc:Fallback>
      </mc:AlternateContent>
    </p:spTree>
    <p:extLst>
      <p:ext uri="{BB962C8B-B14F-4D97-AF65-F5344CB8AC3E}">
        <p14:creationId xmlns:p14="http://schemas.microsoft.com/office/powerpoint/2010/main" val="3798939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Cell Area (2)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Content Placeholder 3"/>
          <p:cNvSpPr>
            <a:spLocks noGrp="1"/>
          </p:cNvSpPr>
          <p:nvPr>
            <p:ph sz="quarter" idx="1"/>
          </p:nvPr>
        </p:nvSpPr>
        <p:spPr>
          <a:xfrm>
            <a:off x="457200" y="1234440"/>
            <a:ext cx="8229600" cy="4937760"/>
          </a:xfrm>
        </p:spPr>
        <p:txBody>
          <a:bodyPr/>
          <a:lstStyle/>
          <a:p>
            <a:endParaRPr lang="en-US" dirty="0"/>
          </a:p>
        </p:txBody>
      </p:sp>
      <p:sp>
        <p:nvSpPr>
          <p:cNvPr id="22" name="TextBox 21"/>
          <p:cNvSpPr txBox="1"/>
          <p:nvPr/>
        </p:nvSpPr>
        <p:spPr>
          <a:xfrm>
            <a:off x="367146" y="5401270"/>
            <a:ext cx="8319653" cy="923330"/>
          </a:xfrm>
          <a:prstGeom prst="rect">
            <a:avLst/>
          </a:prstGeom>
          <a:noFill/>
        </p:spPr>
        <p:txBody>
          <a:bodyPr wrap="square" rtlCol="0">
            <a:spAutoFit/>
          </a:bodyPr>
          <a:lstStyle/>
          <a:p>
            <a:r>
              <a:rPr lang="en-US" dirty="0" smtClean="0"/>
              <a:t>Strict, moderate, and aggressive FinFET technologies on average reduce the cell area by 11%, 37%, and 48%, respectively, compared with bulk CMOS results, for the range of transistor widths shown in the figure.</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34" b="2267"/>
          <a:stretch/>
        </p:blipFill>
        <p:spPr bwMode="auto">
          <a:xfrm>
            <a:off x="361734" y="1207878"/>
            <a:ext cx="8325065" cy="410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96712" y="3974068"/>
            <a:ext cx="1166088" cy="369332"/>
          </a:xfrm>
          <a:prstGeom prst="rect">
            <a:avLst/>
          </a:prstGeom>
          <a:noFill/>
        </p:spPr>
        <p:txBody>
          <a:bodyPr wrap="none" rtlCol="0">
            <a:spAutoFit/>
          </a:bodyPr>
          <a:lstStyle/>
          <a:p>
            <a:r>
              <a:rPr lang="en-US" dirty="0" smtClean="0"/>
              <a:t>Aggressive</a:t>
            </a:r>
            <a:endParaRPr lang="en-US" dirty="0"/>
          </a:p>
        </p:txBody>
      </p:sp>
      <p:sp>
        <p:nvSpPr>
          <p:cNvPr id="7" name="TextBox 6"/>
          <p:cNvSpPr txBox="1"/>
          <p:nvPr/>
        </p:nvSpPr>
        <p:spPr>
          <a:xfrm>
            <a:off x="6172200" y="2819400"/>
            <a:ext cx="1219200" cy="369332"/>
          </a:xfrm>
          <a:prstGeom prst="rect">
            <a:avLst/>
          </a:prstGeom>
          <a:noFill/>
        </p:spPr>
        <p:txBody>
          <a:bodyPr wrap="square" rtlCol="0">
            <a:spAutoFit/>
          </a:bodyPr>
          <a:lstStyle/>
          <a:p>
            <a:r>
              <a:rPr lang="en-US" dirty="0" smtClean="0"/>
              <a:t>Moderate</a:t>
            </a:r>
            <a:endParaRPr lang="en-US" dirty="0"/>
          </a:p>
        </p:txBody>
      </p:sp>
      <p:sp>
        <p:nvSpPr>
          <p:cNvPr id="8" name="TextBox 7"/>
          <p:cNvSpPr txBox="1"/>
          <p:nvPr/>
        </p:nvSpPr>
        <p:spPr>
          <a:xfrm>
            <a:off x="6629400" y="1535668"/>
            <a:ext cx="688009" cy="369332"/>
          </a:xfrm>
          <a:prstGeom prst="rect">
            <a:avLst/>
          </a:prstGeom>
          <a:noFill/>
        </p:spPr>
        <p:txBody>
          <a:bodyPr wrap="none" rtlCol="0">
            <a:spAutoFit/>
          </a:bodyPr>
          <a:lstStyle/>
          <a:p>
            <a:r>
              <a:rPr lang="en-US" dirty="0" smtClean="0"/>
              <a:t>Strict</a:t>
            </a:r>
            <a:endParaRPr lang="en-US" dirty="0"/>
          </a:p>
        </p:txBody>
      </p:sp>
      <p:cxnSp>
        <p:nvCxnSpPr>
          <p:cNvPr id="9" name="Straight Arrow Connector 8"/>
          <p:cNvCxnSpPr/>
          <p:nvPr/>
        </p:nvCxnSpPr>
        <p:spPr>
          <a:xfrm flipH="1">
            <a:off x="7086600" y="3657600"/>
            <a:ext cx="381000" cy="38100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239000" y="3091934"/>
            <a:ext cx="609602" cy="12370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62800" y="1832372"/>
            <a:ext cx="457200" cy="46886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304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normAutofit/>
          </a:bodyPr>
          <a:lstStyle/>
          <a:p>
            <a:r>
              <a:rPr lang="en-US" dirty="0" smtClean="0"/>
              <a:t>Introduction</a:t>
            </a:r>
          </a:p>
          <a:p>
            <a:pPr lvl="1"/>
            <a:r>
              <a:rPr lang="en-US" dirty="0" smtClean="0"/>
              <a:t>STT-MRAM</a:t>
            </a:r>
          </a:p>
          <a:p>
            <a:pPr lvl="1"/>
            <a:r>
              <a:rPr lang="en-US" dirty="0" smtClean="0"/>
              <a:t>FinFET Devices</a:t>
            </a:r>
          </a:p>
          <a:p>
            <a:r>
              <a:rPr lang="en-US" dirty="0" smtClean="0"/>
              <a:t>FinFET-accessed STT-MRAM Cell</a:t>
            </a:r>
          </a:p>
          <a:p>
            <a:r>
              <a:rPr lang="en-US" dirty="0" smtClean="0"/>
              <a:t>Comparison Results</a:t>
            </a:r>
          </a:p>
          <a:p>
            <a:pPr lvl="1"/>
            <a:r>
              <a:rPr lang="en-US" dirty="0" smtClean="0"/>
              <a:t>Cell-level Comparison</a:t>
            </a:r>
          </a:p>
          <a:p>
            <a:pPr lvl="2"/>
            <a:r>
              <a:rPr lang="en-US" dirty="0" smtClean="0"/>
              <a:t>Write Current under same Transistor (Channel) Width</a:t>
            </a:r>
          </a:p>
          <a:p>
            <a:pPr lvl="2"/>
            <a:r>
              <a:rPr lang="en-US" dirty="0" smtClean="0"/>
              <a:t>Cell Area under same Write Current Requirements</a:t>
            </a:r>
          </a:p>
          <a:p>
            <a:pPr lvl="1"/>
            <a:r>
              <a:rPr lang="en-US" dirty="0" smtClean="0"/>
              <a:t>Architecture-level Comparison</a:t>
            </a:r>
            <a:endParaRPr lang="en-US" dirty="0"/>
          </a:p>
          <a:p>
            <a:pPr lvl="2"/>
            <a:r>
              <a:rPr lang="en-US" dirty="0" smtClean="0"/>
              <a:t>Modified version of </a:t>
            </a:r>
            <a:r>
              <a:rPr lang="en-US" dirty="0" err="1" smtClean="0"/>
              <a:t>NVSim</a:t>
            </a:r>
            <a:r>
              <a:rPr lang="en-US" dirty="0" smtClean="0"/>
              <a:t> with FinFET support added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225913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Cell-level Comparison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Content Placeholder 3"/>
          <p:cNvSpPr>
            <a:spLocks noGrp="1"/>
          </p:cNvSpPr>
          <p:nvPr>
            <p:ph sz="quarter" idx="1"/>
          </p:nvPr>
        </p:nvSpPr>
        <p:spPr/>
        <p:txBody>
          <a:bodyPr/>
          <a:lstStyle/>
          <a:p>
            <a:r>
              <a:rPr lang="en-US" dirty="0" smtClean="0"/>
              <a:t>Comparing cell area of FinFET- vs. MOS-accessed STT-MRAM cells under the same write current requirements</a:t>
            </a:r>
          </a:p>
          <a:p>
            <a:pPr lvl="1"/>
            <a:r>
              <a:rPr lang="en-US" dirty="0" smtClean="0"/>
              <a:t>32nm PTM (bulk CMOS and FinFET)</a:t>
            </a:r>
            <a:endParaRPr lang="en-US" dirty="0"/>
          </a:p>
        </p:txBody>
      </p:sp>
    </p:spTree>
    <p:extLst>
      <p:ext uri="{BB962C8B-B14F-4D97-AF65-F5344CB8AC3E}">
        <p14:creationId xmlns:p14="http://schemas.microsoft.com/office/powerpoint/2010/main" val="3461737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Current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
        <p:nvSpPr>
          <p:cNvPr id="4" name="Content Placeholder 3"/>
          <p:cNvSpPr>
            <a:spLocks noGrp="1"/>
          </p:cNvSpPr>
          <p:nvPr>
            <p:ph sz="quarter" idx="1"/>
          </p:nvPr>
        </p:nvSpPr>
        <p:spPr>
          <a:xfrm>
            <a:off x="457200" y="1219200"/>
            <a:ext cx="8229600" cy="5181600"/>
          </a:xfrm>
        </p:spPr>
        <p:txBody>
          <a:bodyPr>
            <a:noAutofit/>
          </a:bodyPr>
          <a:lstStyle/>
          <a:p>
            <a:r>
              <a:rPr lang="en-US" sz="2400" dirty="0" smtClean="0"/>
              <a:t>Write currents </a:t>
            </a:r>
            <a:r>
              <a:rPr lang="en-US" sz="2400" dirty="0"/>
              <a:t>of FinFET- vs. MOS-accessed STT-MRAM cells for different transistor widths in 32 nm </a:t>
            </a:r>
            <a:r>
              <a:rPr lang="en-US" sz="2400" dirty="0" smtClean="0"/>
              <a:t>PTM, considering </a:t>
            </a:r>
            <a:r>
              <a:rPr lang="en-US" sz="2400" dirty="0" smtClean="0"/>
              <a:t>worst-case </a:t>
            </a:r>
            <a:r>
              <a:rPr lang="en-US" sz="2400" dirty="0" smtClean="0"/>
              <a:t>corner of process variations (PV)</a:t>
            </a:r>
          </a:p>
          <a:p>
            <a:endParaRPr lang="en-US" sz="2400" dirty="0"/>
          </a:p>
          <a:p>
            <a:endParaRPr lang="en-US" sz="2400" dirty="0" smtClean="0"/>
          </a:p>
          <a:p>
            <a:endParaRPr lang="en-US" sz="2400" dirty="0"/>
          </a:p>
          <a:p>
            <a:endParaRPr lang="en-US" sz="2400" dirty="0" smtClean="0"/>
          </a:p>
          <a:p>
            <a:endParaRPr lang="en-US" sz="2400" dirty="0" smtClean="0"/>
          </a:p>
          <a:p>
            <a:pPr marL="0" indent="0">
              <a:buNone/>
            </a:pPr>
            <a:endParaRPr lang="en-US" sz="2400" dirty="0" smtClean="0"/>
          </a:p>
          <a:p>
            <a:r>
              <a:rPr lang="en-US" sz="2400" dirty="0" smtClean="0"/>
              <a:t>For </a:t>
            </a:r>
            <a:r>
              <a:rPr lang="en-US" sz="2400" dirty="0"/>
              <a:t>a </a:t>
            </a:r>
            <a:r>
              <a:rPr lang="en-US" sz="2400" dirty="0" smtClean="0"/>
              <a:t>given width</a:t>
            </a:r>
            <a:r>
              <a:rPr lang="en-US" sz="2400" dirty="0"/>
              <a:t>, a FinFET device delivers </a:t>
            </a:r>
            <a:r>
              <a:rPr lang="en-US" sz="2400" dirty="0" smtClean="0"/>
              <a:t>higher ON </a:t>
            </a:r>
            <a:r>
              <a:rPr lang="en-US" sz="2400" dirty="0"/>
              <a:t>current (~28%) </a:t>
            </a:r>
            <a:r>
              <a:rPr lang="en-US" sz="2400" dirty="0" smtClean="0"/>
              <a:t>than </a:t>
            </a:r>
            <a:r>
              <a:rPr lang="en-US" sz="2400" dirty="0"/>
              <a:t>the CMOS counterpart</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1502" y="2431248"/>
            <a:ext cx="5711498" cy="305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541149413"/>
              </p:ext>
            </p:extLst>
          </p:nvPr>
        </p:nvGraphicFramePr>
        <p:xfrm>
          <a:off x="152400" y="2921000"/>
          <a:ext cx="2667000" cy="2291080"/>
        </p:xfrm>
        <a:graphic>
          <a:graphicData uri="http://schemas.openxmlformats.org/drawingml/2006/table">
            <a:tbl>
              <a:tblPr firstRow="1" bandRow="1">
                <a:tableStyleId>{5C22544A-7EE6-4342-B048-85BDC9FD1C3A}</a:tableStyleId>
              </a:tblPr>
              <a:tblGrid>
                <a:gridCol w="1293091"/>
                <a:gridCol w="1373909"/>
              </a:tblGrid>
              <a:tr h="370840">
                <a:tc>
                  <a:txBody>
                    <a:bodyPr/>
                    <a:lstStyle/>
                    <a:p>
                      <a:r>
                        <a:rPr lang="en-US" sz="1800" dirty="0" err="1" smtClean="0"/>
                        <a:t>Param</a:t>
                      </a:r>
                      <a:r>
                        <a:rPr lang="en-US" sz="1800" dirty="0" smtClean="0"/>
                        <a:t>.</a:t>
                      </a:r>
                      <a:endParaRPr lang="en-US" sz="1800" dirty="0"/>
                    </a:p>
                  </a:txBody>
                  <a:tcPr/>
                </a:tc>
                <a:tc>
                  <a:txBody>
                    <a:bodyPr/>
                    <a:lstStyle/>
                    <a:p>
                      <a:r>
                        <a:rPr lang="en-US" sz="1800" dirty="0" smtClean="0"/>
                        <a:t>Variation</a:t>
                      </a:r>
                      <a:endParaRPr lang="en-US" sz="1800" dirty="0"/>
                    </a:p>
                  </a:txBody>
                  <a:tcPr/>
                </a:tc>
              </a:tr>
              <a:tr h="370840">
                <a:tc>
                  <a:txBody>
                    <a:bodyPr/>
                    <a:lstStyle/>
                    <a:p>
                      <a:pPr algn="ctr"/>
                      <a:r>
                        <a:rPr lang="en-US" sz="1800" i="1" dirty="0" err="1" smtClean="0"/>
                        <a:t>V</a:t>
                      </a:r>
                      <a:r>
                        <a:rPr lang="en-US" sz="1800" i="1" baseline="-25000" dirty="0" err="1" smtClean="0"/>
                        <a:t>th</a:t>
                      </a:r>
                      <a:r>
                        <a:rPr lang="en-US" sz="1800" dirty="0" smtClean="0"/>
                        <a:t> of FinFET</a:t>
                      </a:r>
                      <a:endParaRPr lang="en-US" sz="1800" dirty="0"/>
                    </a:p>
                  </a:txBody>
                  <a:tcPr anchor="ctr"/>
                </a:tc>
                <a:tc>
                  <a:txBody>
                    <a:bodyPr/>
                    <a:lstStyle/>
                    <a:p>
                      <a:pPr algn="ctr"/>
                      <a:r>
                        <a:rPr lang="en-US" sz="1800" dirty="0" smtClean="0"/>
                        <a:t>2.5%</a:t>
                      </a:r>
                      <a:endParaRPr lang="en-US" sz="1800" dirty="0"/>
                    </a:p>
                  </a:txBody>
                  <a:tcPr anchor="ctr"/>
                </a:tc>
              </a:tr>
              <a:tr h="370840">
                <a:tc>
                  <a:txBody>
                    <a:bodyPr/>
                    <a:lstStyle/>
                    <a:p>
                      <a:pPr algn="ctr"/>
                      <a:r>
                        <a:rPr lang="en-US" sz="1800" i="1" dirty="0" err="1" smtClean="0"/>
                        <a:t>V</a:t>
                      </a:r>
                      <a:r>
                        <a:rPr lang="en-US" sz="1800" i="1" baseline="-25000" dirty="0" err="1" smtClean="0"/>
                        <a:t>th</a:t>
                      </a:r>
                      <a:r>
                        <a:rPr lang="en-US" sz="1800" dirty="0" smtClean="0"/>
                        <a:t> of CMOS</a:t>
                      </a:r>
                      <a:endParaRPr lang="en-US" sz="1800" dirty="0"/>
                    </a:p>
                  </a:txBody>
                  <a:tcPr anchor="ctr"/>
                </a:tc>
                <a:tc>
                  <a:txBody>
                    <a:bodyPr/>
                    <a:lstStyle/>
                    <a:p>
                      <a:pPr algn="ctr"/>
                      <a:r>
                        <a:rPr lang="en-US" sz="1800" dirty="0" smtClean="0"/>
                        <a:t>5%</a:t>
                      </a:r>
                      <a:endParaRPr lang="en-US" sz="1800" dirty="0"/>
                    </a:p>
                  </a:txBody>
                  <a:tcPr anchor="ctr"/>
                </a:tc>
              </a:tr>
              <a:tr h="370840">
                <a:tc>
                  <a:txBody>
                    <a:bodyPr/>
                    <a:lstStyle/>
                    <a:p>
                      <a:pPr algn="ctr"/>
                      <a:r>
                        <a:rPr lang="en-US" sz="1800" dirty="0" smtClean="0"/>
                        <a:t>MTJ resistance</a:t>
                      </a:r>
                      <a:endParaRPr lang="en-US" sz="1800" dirty="0"/>
                    </a:p>
                  </a:txBody>
                  <a:tcPr anchor="ctr"/>
                </a:tc>
                <a:tc>
                  <a:txBody>
                    <a:bodyPr/>
                    <a:lstStyle/>
                    <a:p>
                      <a:pPr algn="ctr"/>
                      <a:r>
                        <a:rPr lang="en-US" sz="1800" dirty="0" smtClean="0"/>
                        <a:t>10%</a:t>
                      </a:r>
                      <a:endParaRPr lang="en-US" sz="1800" dirty="0"/>
                    </a:p>
                  </a:txBody>
                  <a:tcPr anchor="ctr"/>
                </a:tc>
              </a:tr>
            </a:tbl>
          </a:graphicData>
        </a:graphic>
      </p:graphicFrame>
    </p:spTree>
    <p:extLst>
      <p:ext uri="{BB962C8B-B14F-4D97-AF65-F5344CB8AC3E}">
        <p14:creationId xmlns:p14="http://schemas.microsoft.com/office/powerpoint/2010/main" val="1571228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Minimum Cell Area under same Write Current Requirements (1)</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4" name="Content Placeholder 3"/>
          <p:cNvSpPr>
            <a:spLocks noGrp="1"/>
          </p:cNvSpPr>
          <p:nvPr>
            <p:ph sz="quarter" idx="1"/>
          </p:nvPr>
        </p:nvSpPr>
        <p:spPr/>
        <p:txBody>
          <a:bodyPr>
            <a:normAutofit/>
          </a:bodyPr>
          <a:lstStyle/>
          <a:p>
            <a:pPr algn="just"/>
            <a:r>
              <a:rPr lang="en-US" sz="2000" dirty="0" smtClean="0"/>
              <a:t>An </a:t>
            </a:r>
            <a:r>
              <a:rPr lang="en-US" sz="2000" dirty="0"/>
              <a:t>STT-MRAM </a:t>
            </a:r>
            <a:r>
              <a:rPr lang="en-US" sz="2000" dirty="0" smtClean="0"/>
              <a:t>cell requires </a:t>
            </a:r>
            <a:r>
              <a:rPr lang="en-US" sz="2000" dirty="0"/>
              <a:t>a specific write current in order to change its </a:t>
            </a:r>
            <a:r>
              <a:rPr lang="en-US" sz="2000" dirty="0" smtClean="0"/>
              <a:t>internal state, which is the main requirement of the cell </a:t>
            </a:r>
            <a:r>
              <a:rPr lang="en-US" sz="2000" dirty="0"/>
              <a:t>(the </a:t>
            </a:r>
            <a:r>
              <a:rPr lang="en-US" sz="2000" dirty="0" smtClean="0"/>
              <a:t>access transistor width is the effect of this requirement).</a:t>
            </a:r>
          </a:p>
          <a:p>
            <a:pPr algn="just"/>
            <a:r>
              <a:rPr lang="en-US" sz="2000" dirty="0" smtClean="0"/>
              <a:t>Hence, area comparison </a:t>
            </a:r>
            <a:r>
              <a:rPr lang="en-US" sz="2000" dirty="0"/>
              <a:t>of FinFET- vs. MOS-accessed STT-MRAM </a:t>
            </a:r>
            <a:r>
              <a:rPr lang="en-US" sz="2000" dirty="0" smtClean="0"/>
              <a:t>cells should </a:t>
            </a:r>
            <a:r>
              <a:rPr lang="en-US" sz="2000" dirty="0"/>
              <a:t>be done </a:t>
            </a:r>
            <a:r>
              <a:rPr lang="en-US" sz="2000" dirty="0" smtClean="0"/>
              <a:t>under </a:t>
            </a:r>
            <a:r>
              <a:rPr lang="en-US" sz="2000" dirty="0"/>
              <a:t>the same write </a:t>
            </a:r>
            <a:r>
              <a:rPr lang="en-US" sz="2000" dirty="0" smtClean="0"/>
              <a:t>current.</a:t>
            </a:r>
            <a:endParaRPr lang="en-US" sz="2000" dirty="0"/>
          </a:p>
        </p:txBody>
      </p:sp>
      <p:sp>
        <p:nvSpPr>
          <p:cNvPr id="5" name="TextBox 4"/>
          <p:cNvSpPr txBox="1"/>
          <p:nvPr/>
        </p:nvSpPr>
        <p:spPr>
          <a:xfrm>
            <a:off x="7553816" y="4839168"/>
            <a:ext cx="1447800" cy="923330"/>
          </a:xfrm>
          <a:prstGeom prst="rect">
            <a:avLst/>
          </a:prstGeom>
          <a:noFill/>
        </p:spPr>
        <p:txBody>
          <a:bodyPr wrap="square" rtlCol="0">
            <a:spAutoFit/>
          </a:bodyPr>
          <a:lstStyle/>
          <a:p>
            <a:pPr algn="ctr"/>
            <a:r>
              <a:rPr lang="en-US" dirty="0" smtClean="0"/>
              <a:t>FinFET area remains unchanged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709" y="3200400"/>
            <a:ext cx="584058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470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Minimum Cell Area under same Write Current Requirements </a:t>
            </a:r>
            <a:r>
              <a:rPr lang="en-US" dirty="0" smtClean="0"/>
              <a:t>(2)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
        <p:nvSpPr>
          <p:cNvPr id="4" name="Content Placeholder 3"/>
          <p:cNvSpPr>
            <a:spLocks noGrp="1"/>
          </p:cNvSpPr>
          <p:nvPr>
            <p:ph sz="quarter" idx="1"/>
          </p:nvPr>
        </p:nvSpPr>
        <p:spPr/>
        <p:txBody>
          <a:bodyPr/>
          <a:lstStyle/>
          <a:p>
            <a:r>
              <a:rPr lang="en-US" dirty="0"/>
              <a:t>More </a:t>
            </a:r>
            <a:r>
              <a:rPr lang="en-US" dirty="0">
                <a:solidFill>
                  <a:srgbClr val="FF0000"/>
                </a:solidFill>
              </a:rPr>
              <a:t>compact layout</a:t>
            </a:r>
            <a:r>
              <a:rPr lang="en-US" dirty="0"/>
              <a:t> and </a:t>
            </a:r>
            <a:r>
              <a:rPr lang="en-US" dirty="0">
                <a:solidFill>
                  <a:srgbClr val="FF0000"/>
                </a:solidFill>
              </a:rPr>
              <a:t>higher ON current</a:t>
            </a:r>
            <a:r>
              <a:rPr lang="en-US" dirty="0"/>
              <a:t> </a:t>
            </a:r>
            <a:r>
              <a:rPr lang="en-US" dirty="0" smtClean="0"/>
              <a:t>are two </a:t>
            </a:r>
            <a:r>
              <a:rPr lang="en-US" dirty="0"/>
              <a:t>features of FinFET devices that lead to </a:t>
            </a:r>
            <a:r>
              <a:rPr lang="en-US" u="sng" dirty="0"/>
              <a:t>significant </a:t>
            </a:r>
            <a:r>
              <a:rPr lang="en-US" u="sng" dirty="0" smtClean="0"/>
              <a:t>area reduction</a:t>
            </a:r>
            <a:r>
              <a:rPr lang="en-US" dirty="0" smtClean="0"/>
              <a:t> </a:t>
            </a:r>
            <a:r>
              <a:rPr lang="en-US" dirty="0"/>
              <a:t>in STT-MRAM </a:t>
            </a:r>
            <a:r>
              <a:rPr lang="en-US" dirty="0" smtClean="0"/>
              <a:t>cells.</a:t>
            </a:r>
            <a:endParaRPr lang="en-US" dirty="0"/>
          </a:p>
        </p:txBody>
      </p:sp>
      <p:pic>
        <p:nvPicPr>
          <p:cNvPr id="3074" name="Picture 2" descr="C:\Users\Alireza\Desktop\Capture.JPG"/>
          <p:cNvPicPr>
            <a:picLocks noChangeAspect="1" noChangeArrowheads="1"/>
          </p:cNvPicPr>
          <p:nvPr/>
        </p:nvPicPr>
        <p:blipFill rotWithShape="1">
          <a:blip r:embed="rId2">
            <a:extLst>
              <a:ext uri="{28A0092B-C50C-407E-A947-70E740481C1C}">
                <a14:useLocalDpi xmlns:a14="http://schemas.microsoft.com/office/drawing/2010/main" val="0"/>
              </a:ext>
            </a:extLst>
          </a:blip>
          <a:srcRect r="843"/>
          <a:stretch/>
        </p:blipFill>
        <p:spPr bwMode="auto">
          <a:xfrm>
            <a:off x="160338" y="3124200"/>
            <a:ext cx="8748993" cy="284018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191000" y="3505200"/>
            <a:ext cx="685800" cy="2057400"/>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895600" y="2438400"/>
            <a:ext cx="1371600" cy="1066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2743200"/>
            <a:ext cx="1029449" cy="400110"/>
          </a:xfrm>
          <a:prstGeom prst="rect">
            <a:avLst/>
          </a:prstGeom>
          <a:noFill/>
        </p:spPr>
        <p:txBody>
          <a:bodyPr wrap="none" rtlCol="0">
            <a:spAutoFit/>
          </a:bodyPr>
          <a:lstStyle/>
          <a:p>
            <a:r>
              <a:rPr lang="en-US" sz="2000" dirty="0" smtClean="0">
                <a:latin typeface="+mj-lt"/>
              </a:rPr>
              <a:t>Table I</a:t>
            </a:r>
            <a:endParaRPr lang="en-US" sz="2000" dirty="0">
              <a:latin typeface="+mj-lt"/>
            </a:endParaRPr>
          </a:p>
        </p:txBody>
      </p:sp>
    </p:spTree>
    <p:extLst>
      <p:ext uri="{BB962C8B-B14F-4D97-AF65-F5344CB8AC3E}">
        <p14:creationId xmlns:p14="http://schemas.microsoft.com/office/powerpoint/2010/main" val="2918062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Architecture-level Comparison (1)</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
        <p:nvSpPr>
          <p:cNvPr id="4" name="Content Placeholder 3"/>
          <p:cNvSpPr>
            <a:spLocks noGrp="1"/>
          </p:cNvSpPr>
          <p:nvPr>
            <p:ph sz="quarter" idx="1"/>
          </p:nvPr>
        </p:nvSpPr>
        <p:spPr/>
        <p:txBody>
          <a:bodyPr>
            <a:normAutofit lnSpcReduction="10000"/>
          </a:bodyPr>
          <a:lstStyle/>
          <a:p>
            <a:r>
              <a:rPr lang="en-US" dirty="0" err="1" smtClean="0"/>
              <a:t>NVSim</a:t>
            </a:r>
            <a:endParaRPr lang="en-US" dirty="0" smtClean="0"/>
          </a:p>
          <a:p>
            <a:pPr lvl="1"/>
            <a:r>
              <a:rPr lang="en-US" dirty="0" smtClean="0"/>
              <a:t>A circuit-level model </a:t>
            </a:r>
            <a:r>
              <a:rPr lang="en-US" dirty="0"/>
              <a:t>for emerging nonvolatile </a:t>
            </a:r>
            <a:r>
              <a:rPr lang="en-US" dirty="0" smtClean="0"/>
              <a:t>memories</a:t>
            </a:r>
          </a:p>
          <a:p>
            <a:r>
              <a:rPr lang="en-US" dirty="0" smtClean="0"/>
              <a:t>FinFET support is added to </a:t>
            </a:r>
            <a:r>
              <a:rPr lang="en-US" dirty="0" err="1" smtClean="0"/>
              <a:t>NVSim</a:t>
            </a:r>
            <a:endParaRPr lang="en-US" dirty="0" smtClean="0"/>
          </a:p>
          <a:p>
            <a:pPr lvl="1"/>
            <a:r>
              <a:rPr lang="en-US" dirty="0"/>
              <a:t>FinFET-specific process parameters </a:t>
            </a:r>
            <a:r>
              <a:rPr lang="en-US" dirty="0" smtClean="0"/>
              <a:t>from MASTAR tool </a:t>
            </a:r>
            <a:r>
              <a:rPr lang="en-US" dirty="0"/>
              <a:t>for 32nm double-gate </a:t>
            </a:r>
            <a:r>
              <a:rPr lang="en-US" dirty="0" smtClean="0"/>
              <a:t>technology</a:t>
            </a:r>
          </a:p>
          <a:p>
            <a:pPr lvl="1"/>
            <a:r>
              <a:rPr lang="en-US" dirty="0" smtClean="0"/>
              <a:t>Capacitance calculations from BSIM-CMG (compact </a:t>
            </a:r>
            <a:r>
              <a:rPr lang="en-US" dirty="0"/>
              <a:t>models for multi-gate </a:t>
            </a:r>
            <a:r>
              <a:rPr lang="en-US" dirty="0" smtClean="0"/>
              <a:t>devices)</a:t>
            </a:r>
            <a:endParaRPr lang="en-US" dirty="0"/>
          </a:p>
          <a:p>
            <a:pPr lvl="1"/>
            <a:r>
              <a:rPr lang="en-US" dirty="0" smtClean="0"/>
              <a:t>ON </a:t>
            </a:r>
            <a:r>
              <a:rPr lang="en-US" dirty="0"/>
              <a:t>and OFF currents of FinFET and </a:t>
            </a:r>
            <a:r>
              <a:rPr lang="en-US" dirty="0" smtClean="0"/>
              <a:t>CMOS transistors calculated </a:t>
            </a:r>
            <a:r>
              <a:rPr lang="en-US" dirty="0"/>
              <a:t>in </a:t>
            </a:r>
            <a:r>
              <a:rPr lang="en-US" dirty="0" err="1"/>
              <a:t>HSpice</a:t>
            </a:r>
            <a:r>
              <a:rPr lang="en-US" dirty="0"/>
              <a:t> using 32nm </a:t>
            </a:r>
            <a:r>
              <a:rPr lang="en-US" dirty="0" smtClean="0"/>
              <a:t>PTM, for </a:t>
            </a:r>
            <a:r>
              <a:rPr lang="en-US" dirty="0"/>
              <a:t>temperatures from 300K to </a:t>
            </a:r>
            <a:r>
              <a:rPr lang="en-US" dirty="0" smtClean="0"/>
              <a:t>400K</a:t>
            </a:r>
          </a:p>
          <a:p>
            <a:pPr lvl="1"/>
            <a:r>
              <a:rPr lang="en-US" dirty="0" smtClean="0"/>
              <a:t>STTMRAM cell </a:t>
            </a:r>
            <a:r>
              <a:rPr lang="en-US" dirty="0"/>
              <a:t>configurations </a:t>
            </a:r>
            <a:r>
              <a:rPr lang="en-US" dirty="0" smtClean="0"/>
              <a:t>updated </a:t>
            </a:r>
            <a:r>
              <a:rPr lang="en-US" dirty="0"/>
              <a:t>based on the </a:t>
            </a:r>
            <a:r>
              <a:rPr lang="en-US" dirty="0" smtClean="0"/>
              <a:t>results of Table I</a:t>
            </a:r>
            <a:endParaRPr lang="en-US" dirty="0"/>
          </a:p>
        </p:txBody>
      </p:sp>
    </p:spTree>
    <p:extLst>
      <p:ext uri="{BB962C8B-B14F-4D97-AF65-F5344CB8AC3E}">
        <p14:creationId xmlns:p14="http://schemas.microsoft.com/office/powerpoint/2010/main" val="1308062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Architecture-level </a:t>
            </a:r>
            <a:r>
              <a:rPr lang="en-US" dirty="0" smtClean="0"/>
              <a:t>Comparison (2)</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457200" y="1219200"/>
                <a:ext cx="8229600" cy="2209800"/>
              </a:xfrm>
            </p:spPr>
            <p:txBody>
              <a:bodyPr>
                <a:normAutofit lnSpcReduction="10000"/>
              </a:bodyPr>
              <a:lstStyle/>
              <a:p>
                <a:r>
                  <a:rPr lang="en-US" dirty="0" smtClean="0"/>
                  <a:t>For FinFET devices, spacer-defined technology with </a:t>
                </a:r>
                <a14:m>
                  <m:oMath xmlns:m="http://schemas.openxmlformats.org/officeDocument/2006/math">
                    <m:f>
                      <m:fPr>
                        <m:ctrlPr>
                          <a:rPr lang="en-US" i="1" smtClean="0">
                            <a:solidFill>
                              <a:schemeClr val="tx1"/>
                            </a:solidFill>
                            <a:latin typeface="Cambria Math"/>
                          </a:rPr>
                        </m:ctrlPr>
                      </m:fPr>
                      <m:num>
                        <m:sSub>
                          <m:sSubPr>
                            <m:ctrlPr>
                              <a:rPr lang="en-US" i="1">
                                <a:solidFill>
                                  <a:schemeClr val="tx1"/>
                                </a:solidFill>
                                <a:latin typeface="Cambria Math"/>
                              </a:rPr>
                            </m:ctrlPr>
                          </m:sSubPr>
                          <m:e>
                            <m:r>
                              <a:rPr lang="en-US" i="1">
                                <a:solidFill>
                                  <a:schemeClr val="tx1"/>
                                </a:solidFill>
                                <a:latin typeface="Cambria Math" panose="02040503050406030204" pitchFamily="18" charset="0"/>
                              </a:rPr>
                              <m:t>𝐻</m:t>
                            </m:r>
                          </m:e>
                          <m:sub>
                            <m:r>
                              <a:rPr lang="en-US" i="1">
                                <a:solidFill>
                                  <a:schemeClr val="tx1"/>
                                </a:solidFill>
                                <a:latin typeface="Cambria Math" panose="02040503050406030204" pitchFamily="18" charset="0"/>
                              </a:rPr>
                              <m:t>𝐹𝐼𝑁</m:t>
                            </m:r>
                          </m:sub>
                        </m:sSub>
                      </m:num>
                      <m:den>
                        <m:sSub>
                          <m:sSubPr>
                            <m:ctrlPr>
                              <a:rPr lang="en-US" i="1">
                                <a:solidFill>
                                  <a:schemeClr val="tx1"/>
                                </a:solidFill>
                                <a:latin typeface="Cambria Math"/>
                              </a:rPr>
                            </m:ctrlPr>
                          </m:sSubPr>
                          <m:e>
                            <m:r>
                              <a:rPr lang="en-US" i="1">
                                <a:solidFill>
                                  <a:schemeClr val="tx1"/>
                                </a:solidFill>
                                <a:latin typeface="Cambria Math" panose="02040503050406030204" pitchFamily="18" charset="0"/>
                              </a:rPr>
                              <m:t>𝑇</m:t>
                            </m:r>
                          </m:e>
                          <m:sub>
                            <m:r>
                              <a:rPr lang="en-US" i="1">
                                <a:solidFill>
                                  <a:schemeClr val="tx1"/>
                                </a:solidFill>
                                <a:latin typeface="Cambria Math" panose="02040503050406030204" pitchFamily="18" charset="0"/>
                              </a:rPr>
                              <m:t>𝑆𝐼</m:t>
                            </m:r>
                          </m:sub>
                        </m:sSub>
                      </m:den>
                    </m:f>
                    <m:r>
                      <a:rPr lang="en-US" b="0" i="1" smtClean="0">
                        <a:solidFill>
                          <a:schemeClr val="tx1"/>
                        </a:solidFill>
                        <a:latin typeface="Cambria Math"/>
                      </a:rPr>
                      <m:t>=2</m:t>
                    </m:r>
                  </m:oMath>
                </a14:m>
                <a:r>
                  <a:rPr lang="en-US" dirty="0"/>
                  <a:t> is assumed</a:t>
                </a:r>
                <a:r>
                  <a:rPr lang="en-US" dirty="0" smtClean="0"/>
                  <a:t>.</a:t>
                </a:r>
              </a:p>
              <a:p>
                <a:r>
                  <a:rPr lang="en-US" dirty="0" smtClean="0"/>
                  <a:t>Characterization results for a sub-array with </a:t>
                </a:r>
                <a14:m>
                  <m:oMath xmlns:m="http://schemas.openxmlformats.org/officeDocument/2006/math">
                    <m:r>
                      <a:rPr lang="en-US" i="1" dirty="0" smtClean="0">
                        <a:latin typeface="Cambria Math"/>
                      </a:rPr>
                      <m:t>𝑟</m:t>
                    </m:r>
                  </m:oMath>
                </a14:m>
                <a:r>
                  <a:rPr lang="en-US" dirty="0" smtClean="0"/>
                  <a:t> rows and </a:t>
                </a:r>
                <a14:m>
                  <m:oMath xmlns:m="http://schemas.openxmlformats.org/officeDocument/2006/math">
                    <m:r>
                      <a:rPr lang="en-US" i="1" dirty="0" smtClean="0">
                        <a:latin typeface="Cambria Math"/>
                      </a:rPr>
                      <m:t>𝑐</m:t>
                    </m:r>
                  </m:oMath>
                </a14:m>
                <a:r>
                  <a:rPr lang="en-US" dirty="0" smtClean="0"/>
                  <a:t> columns. </a:t>
                </a:r>
                <a14:m>
                  <m:oMath xmlns:m="http://schemas.openxmlformats.org/officeDocument/2006/math">
                    <m:sSub>
                      <m:sSubPr>
                        <m:ctrlPr>
                          <a:rPr lang="en-US" b="0" i="1" dirty="0" smtClean="0">
                            <a:latin typeface="Cambria Math"/>
                          </a:rPr>
                        </m:ctrlPr>
                      </m:sSubPr>
                      <m:e>
                        <m:r>
                          <a:rPr lang="en-US" b="0" i="1" dirty="0" smtClean="0">
                            <a:latin typeface="Cambria Math"/>
                          </a:rPr>
                          <m:t>𝜏</m:t>
                        </m:r>
                      </m:e>
                      <m:sub>
                        <m:r>
                          <a:rPr lang="en-US" b="0" i="1" dirty="0" smtClean="0">
                            <a:latin typeface="Cambria Math"/>
                          </a:rPr>
                          <m:t>𝑤</m:t>
                        </m:r>
                      </m:sub>
                    </m:sSub>
                  </m:oMath>
                </a14:m>
                <a:r>
                  <a:rPr lang="en-US" dirty="0" smtClean="0"/>
                  <a:t> denotes the write pulse width.</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457200" y="1219200"/>
                <a:ext cx="8229600" cy="2209800"/>
              </a:xfrm>
              <a:blipFill rotWithShape="1">
                <a:blip r:embed="rId2"/>
                <a:stretch>
                  <a:fillRect l="-593" t="-4408" r="-1333" b="-3857"/>
                </a:stretch>
              </a:blipFill>
            </p:spPr>
            <p:txBody>
              <a:bodyPr/>
              <a:lstStyle/>
              <a:p>
                <a:r>
                  <a:rPr lang="en-US">
                    <a:noFill/>
                  </a:rPr>
                  <a:t> </a:t>
                </a:r>
              </a:p>
            </p:txBody>
          </p:sp>
        </mc:Fallback>
      </mc:AlternateContent>
      <p:pic>
        <p:nvPicPr>
          <p:cNvPr id="3074" name="Picture 2" descr="C:\Users\Alireza\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9000"/>
            <a:ext cx="8915400" cy="16951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4495800" y="5325070"/>
                <a:ext cx="3962400" cy="923330"/>
              </a:xfrm>
              <a:prstGeom prst="rect">
                <a:avLst/>
              </a:prstGeom>
              <a:noFill/>
            </p:spPr>
            <p:txBody>
              <a:bodyPr wrap="square" rtlCol="0">
                <a:spAutoFit/>
              </a:bodyPr>
              <a:lstStyle/>
              <a:p>
                <a:r>
                  <a:rPr lang="en-US" dirty="0" smtClean="0"/>
                  <a:t>FinFET-based design can effectively </a:t>
                </a:r>
                <a:r>
                  <a:rPr lang="en-US" dirty="0"/>
                  <a:t>function </a:t>
                </a:r>
                <a:r>
                  <a:rPr lang="en-US" dirty="0" smtClean="0"/>
                  <a:t>under </a:t>
                </a:r>
                <a14:m>
                  <m:oMath xmlns:m="http://schemas.openxmlformats.org/officeDocument/2006/math">
                    <m:sSub>
                      <m:sSubPr>
                        <m:ctrlPr>
                          <a:rPr lang="en-US" i="1" dirty="0">
                            <a:latin typeface="Cambria Math"/>
                          </a:rPr>
                        </m:ctrlPr>
                      </m:sSubPr>
                      <m:e>
                        <m:r>
                          <a:rPr lang="en-US" i="1" dirty="0">
                            <a:latin typeface="Cambria Math"/>
                          </a:rPr>
                          <m:t>𝜏</m:t>
                        </m:r>
                      </m:e>
                      <m:sub>
                        <m:r>
                          <a:rPr lang="en-US" i="1" dirty="0">
                            <a:latin typeface="Cambria Math"/>
                          </a:rPr>
                          <m:t>𝑤</m:t>
                        </m:r>
                      </m:sub>
                    </m:sSub>
                    <m:r>
                      <a:rPr lang="en-US" b="0" i="1" dirty="0" smtClean="0">
                        <a:latin typeface="Cambria Math"/>
                      </a:rPr>
                      <m:t>=2</m:t>
                    </m:r>
                    <m:r>
                      <a:rPr lang="en-US" b="0" i="1" dirty="0" smtClean="0">
                        <a:latin typeface="Cambria Math"/>
                      </a:rPr>
                      <m:t>𝑛𝑠</m:t>
                    </m:r>
                  </m:oMath>
                </a14:m>
                <a:r>
                  <a:rPr lang="en-US" dirty="0" smtClean="0"/>
                  <a:t>, </a:t>
                </a:r>
                <a:r>
                  <a:rPr lang="en-US" dirty="0"/>
                  <a:t>at the cost of slight </a:t>
                </a:r>
                <a:r>
                  <a:rPr lang="en-US" dirty="0" smtClean="0"/>
                  <a:t>increase in </a:t>
                </a:r>
                <a:r>
                  <a:rPr lang="en-US" dirty="0"/>
                  <a:t>the memory </a:t>
                </a:r>
                <a:r>
                  <a:rPr lang="en-US" dirty="0" smtClean="0"/>
                  <a:t>area.</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495800" y="5325070"/>
                <a:ext cx="3962400" cy="923330"/>
              </a:xfrm>
              <a:prstGeom prst="rect">
                <a:avLst/>
              </a:prstGeom>
              <a:blipFill rotWithShape="1">
                <a:blip r:embed="rId4"/>
                <a:stretch>
                  <a:fillRect l="-1385" t="-3311" r="-154" b="-9934"/>
                </a:stretch>
              </a:blipFill>
            </p:spPr>
            <p:txBody>
              <a:bodyPr/>
              <a:lstStyle/>
              <a:p>
                <a:r>
                  <a:rPr lang="en-US">
                    <a:noFill/>
                  </a:rPr>
                  <a:t> </a:t>
                </a:r>
              </a:p>
            </p:txBody>
          </p:sp>
        </mc:Fallback>
      </mc:AlternateContent>
      <p:sp>
        <p:nvSpPr>
          <p:cNvPr id="7" name="Rounded Rectangle 6"/>
          <p:cNvSpPr/>
          <p:nvPr/>
        </p:nvSpPr>
        <p:spPr>
          <a:xfrm>
            <a:off x="304800" y="4373878"/>
            <a:ext cx="8534400" cy="152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 y="4953000"/>
            <a:ext cx="8534400" cy="152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685800" y="5325070"/>
                <a:ext cx="3048000" cy="646331"/>
              </a:xfrm>
              <a:prstGeom prst="rect">
                <a:avLst/>
              </a:prstGeom>
              <a:noFill/>
            </p:spPr>
            <p:txBody>
              <a:bodyPr wrap="square" rtlCol="0">
                <a:spAutoFit/>
              </a:bodyPr>
              <a:lstStyle/>
              <a:p>
                <a:r>
                  <a:rPr lang="en-US" dirty="0" smtClean="0"/>
                  <a:t>For </a:t>
                </a:r>
                <a14:m>
                  <m:oMath xmlns:m="http://schemas.openxmlformats.org/officeDocument/2006/math">
                    <m:sSub>
                      <m:sSubPr>
                        <m:ctrlPr>
                          <a:rPr lang="en-US" i="1" dirty="0">
                            <a:latin typeface="Cambria Math"/>
                          </a:rPr>
                        </m:ctrlPr>
                      </m:sSubPr>
                      <m:e>
                        <m:r>
                          <a:rPr lang="en-US" i="1" dirty="0">
                            <a:latin typeface="Cambria Math"/>
                          </a:rPr>
                          <m:t>𝜏</m:t>
                        </m:r>
                      </m:e>
                      <m:sub>
                        <m:r>
                          <a:rPr lang="en-US" i="1" dirty="0">
                            <a:latin typeface="Cambria Math"/>
                          </a:rPr>
                          <m:t>𝑤</m:t>
                        </m:r>
                      </m:sub>
                    </m:sSub>
                    <m:r>
                      <a:rPr lang="en-US" i="1" dirty="0">
                        <a:latin typeface="Cambria Math"/>
                      </a:rPr>
                      <m:t>=</m:t>
                    </m:r>
                    <m:r>
                      <a:rPr lang="en-US" b="0" i="1" dirty="0" smtClean="0">
                        <a:latin typeface="Cambria Math"/>
                      </a:rPr>
                      <m:t>3</m:t>
                    </m:r>
                    <m:r>
                      <a:rPr lang="en-US" i="1" dirty="0">
                        <a:latin typeface="Cambria Math"/>
                      </a:rPr>
                      <m:t>𝑛𝑠</m:t>
                    </m:r>
                  </m:oMath>
                </a14:m>
                <a:r>
                  <a:rPr lang="en-US" dirty="0"/>
                  <a:t>, </a:t>
                </a:r>
                <a:r>
                  <a:rPr lang="en-US" dirty="0" smtClean="0"/>
                  <a:t>on average 3.5x </a:t>
                </a:r>
                <a:r>
                  <a:rPr lang="en-US" dirty="0"/>
                  <a:t>area reduction is </a:t>
                </a:r>
                <a:r>
                  <a:rPr lang="en-US" dirty="0" smtClean="0"/>
                  <a:t>achieved</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85800" y="5325070"/>
                <a:ext cx="3048000" cy="646331"/>
              </a:xfrm>
              <a:prstGeom prst="rect">
                <a:avLst/>
              </a:prstGeom>
              <a:blipFill rotWithShape="1">
                <a:blip r:embed="rId5"/>
                <a:stretch>
                  <a:fillRect l="-1800" t="-4717" r="-3000" b="-14151"/>
                </a:stretch>
              </a:blipFill>
            </p:spPr>
            <p:txBody>
              <a:bodyPr/>
              <a:lstStyle/>
              <a:p>
                <a:r>
                  <a:rPr lang="en-US">
                    <a:noFill/>
                  </a:rPr>
                  <a:t> </a:t>
                </a:r>
              </a:p>
            </p:txBody>
          </p:sp>
        </mc:Fallback>
      </mc:AlternateContent>
    </p:spTree>
    <p:extLst>
      <p:ext uri="{BB962C8B-B14F-4D97-AF65-F5344CB8AC3E}">
        <p14:creationId xmlns:p14="http://schemas.microsoft.com/office/powerpoint/2010/main" val="2901258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r>
                  <a:rPr lang="en-US" dirty="0" smtClean="0"/>
                  <a:t>FinFET-access STT-MRAMs</a:t>
                </a:r>
              </a:p>
              <a:p>
                <a:pPr lvl="1"/>
                <a:r>
                  <a:rPr lang="en-US" dirty="0" smtClean="0"/>
                  <a:t>Significantly smaller area</a:t>
                </a:r>
              </a:p>
              <a:p>
                <a:pPr lvl="1"/>
                <a:r>
                  <a:rPr lang="en-US" dirty="0" smtClean="0"/>
                  <a:t>Improved scalability in write operation</a:t>
                </a:r>
              </a:p>
              <a:p>
                <a:pPr lvl="2"/>
                <a:r>
                  <a:rPr lang="en-US" dirty="0" smtClean="0"/>
                  <a:t>Decreasing </a:t>
                </a:r>
                <a14:m>
                  <m:oMath xmlns:m="http://schemas.openxmlformats.org/officeDocument/2006/math">
                    <m:sSub>
                      <m:sSubPr>
                        <m:ctrlPr>
                          <a:rPr lang="en-US" i="1" dirty="0">
                            <a:latin typeface="Cambria Math"/>
                          </a:rPr>
                        </m:ctrlPr>
                      </m:sSubPr>
                      <m:e>
                        <m:r>
                          <a:rPr lang="en-US" i="1" dirty="0">
                            <a:latin typeface="Cambria Math"/>
                          </a:rPr>
                          <m:t>𝜏</m:t>
                        </m:r>
                      </m:e>
                      <m:sub>
                        <m:r>
                          <a:rPr lang="en-US" i="1" dirty="0">
                            <a:latin typeface="Cambria Math"/>
                          </a:rPr>
                          <m:t>𝑤</m:t>
                        </m:r>
                      </m:sub>
                    </m:sSub>
                  </m:oMath>
                </a14:m>
                <a:r>
                  <a:rPr lang="en-US" dirty="0" smtClean="0"/>
                  <a:t> results in write latency and write energy consumption reductions</a:t>
                </a:r>
              </a:p>
              <a:p>
                <a:pPr lvl="2"/>
                <a:r>
                  <a:rPr lang="en-US" dirty="0" smtClean="0"/>
                  <a:t>Can </a:t>
                </a:r>
                <a:r>
                  <a:rPr lang="en-US" dirty="0"/>
                  <a:t>effectively function under </a:t>
                </a:r>
                <a14:m>
                  <m:oMath xmlns:m="http://schemas.openxmlformats.org/officeDocument/2006/math">
                    <m:sSub>
                      <m:sSubPr>
                        <m:ctrlPr>
                          <a:rPr lang="en-US" i="1" dirty="0">
                            <a:latin typeface="Cambria Math"/>
                          </a:rPr>
                        </m:ctrlPr>
                      </m:sSubPr>
                      <m:e>
                        <m:r>
                          <a:rPr lang="en-US" i="1" dirty="0">
                            <a:latin typeface="Cambria Math"/>
                          </a:rPr>
                          <m:t>𝜏</m:t>
                        </m:r>
                      </m:e>
                      <m:sub>
                        <m:r>
                          <a:rPr lang="en-US" i="1" dirty="0">
                            <a:latin typeface="Cambria Math"/>
                          </a:rPr>
                          <m:t>𝑤</m:t>
                        </m:r>
                      </m:sub>
                    </m:sSub>
                    <m:r>
                      <a:rPr lang="en-US" i="1" dirty="0">
                        <a:latin typeface="Cambria Math"/>
                      </a:rPr>
                      <m:t>=2</m:t>
                    </m:r>
                    <m:r>
                      <a:rPr lang="en-US" i="1" dirty="0">
                        <a:latin typeface="Cambria Math"/>
                      </a:rPr>
                      <m:t>𝑛𝑠</m:t>
                    </m:r>
                  </m:oMath>
                </a14:m>
                <a:endParaRPr lang="en-US" dirty="0" smtClean="0"/>
              </a:p>
              <a:p>
                <a:pPr lvl="3"/>
                <a14:m>
                  <m:oMath xmlns:m="http://schemas.openxmlformats.org/officeDocument/2006/math">
                    <m:r>
                      <a:rPr lang="en-US" b="0" i="1" dirty="0" smtClean="0">
                        <a:latin typeface="Cambria Math"/>
                      </a:rPr>
                      <m:t>2.4×</m:t>
                    </m:r>
                  </m:oMath>
                </a14:m>
                <a:r>
                  <a:rPr lang="en-US" dirty="0" smtClean="0"/>
                  <a:t> and </a:t>
                </a:r>
                <a14:m>
                  <m:oMath xmlns:m="http://schemas.openxmlformats.org/officeDocument/2006/math">
                    <m:r>
                      <a:rPr lang="en-US" b="0" i="1" dirty="0" smtClean="0">
                        <a:latin typeface="Cambria Math"/>
                      </a:rPr>
                      <m:t>1</m:t>
                    </m:r>
                    <m:r>
                      <a:rPr lang="en-US" i="1" dirty="0">
                        <a:latin typeface="Cambria Math"/>
                      </a:rPr>
                      <m:t>.</m:t>
                    </m:r>
                    <m:r>
                      <a:rPr lang="en-US" b="0" i="1" dirty="0" smtClean="0">
                        <a:latin typeface="Cambria Math"/>
                      </a:rPr>
                      <m:t>6</m:t>
                    </m:r>
                    <m:r>
                      <a:rPr lang="en-US" i="1" dirty="0" smtClean="0">
                        <a:latin typeface="Cambria Math"/>
                      </a:rPr>
                      <m:t>×</m:t>
                    </m:r>
                  </m:oMath>
                </a14:m>
                <a:r>
                  <a:rPr lang="en-US" dirty="0" smtClean="0"/>
                  <a:t> decrease in write latency and write energy consumption, compared with </a:t>
                </a:r>
                <a14:m>
                  <m:oMath xmlns:m="http://schemas.openxmlformats.org/officeDocument/2006/math">
                    <m:sSub>
                      <m:sSubPr>
                        <m:ctrlPr>
                          <a:rPr lang="en-US" i="1" dirty="0">
                            <a:latin typeface="Cambria Math"/>
                          </a:rPr>
                        </m:ctrlPr>
                      </m:sSubPr>
                      <m:e>
                        <m:r>
                          <a:rPr lang="en-US" i="1" dirty="0">
                            <a:latin typeface="Cambria Math"/>
                          </a:rPr>
                          <m:t>𝜏</m:t>
                        </m:r>
                      </m:e>
                      <m:sub>
                        <m:r>
                          <a:rPr lang="en-US" i="1" dirty="0">
                            <a:latin typeface="Cambria Math"/>
                          </a:rPr>
                          <m:t>𝑤</m:t>
                        </m:r>
                      </m:sub>
                    </m:sSub>
                    <m:r>
                      <a:rPr lang="en-US" i="1" dirty="0">
                        <a:latin typeface="Cambria Math"/>
                      </a:rPr>
                      <m:t>=</m:t>
                    </m:r>
                    <m:r>
                      <a:rPr lang="en-US" b="0" i="1" dirty="0" smtClean="0">
                        <a:latin typeface="Cambria Math"/>
                      </a:rPr>
                      <m:t>5</m:t>
                    </m:r>
                    <m:r>
                      <a:rPr lang="en-US" i="1" dirty="0">
                        <a:latin typeface="Cambria Math"/>
                      </a:rPr>
                      <m:t>𝑛𝑠</m:t>
                    </m:r>
                  </m:oMath>
                </a14:m>
                <a:r>
                  <a:rPr lang="en-US" dirty="0" smtClean="0"/>
                  <a:t> at the cost of </a:t>
                </a:r>
                <a14:m>
                  <m:oMath xmlns:m="http://schemas.openxmlformats.org/officeDocument/2006/math">
                    <m:r>
                      <a:rPr lang="en-US" b="0" i="1" smtClean="0">
                        <a:latin typeface="Cambria Math"/>
                      </a:rPr>
                      <m:t>10%</m:t>
                    </m:r>
                  </m:oMath>
                </a14:m>
                <a:r>
                  <a:rPr lang="en-US" dirty="0" smtClean="0"/>
                  <a:t> increase in the area</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2"/>
                <a:stretch>
                  <a:fillRect l="-593" t="-1111"/>
                </a:stretch>
              </a:blipFill>
            </p:spPr>
            <p:txBody>
              <a:bodyPr/>
              <a:lstStyle/>
              <a:p>
                <a:r>
                  <a:rPr lang="en-US">
                    <a:noFill/>
                  </a:rPr>
                  <a:t> </a:t>
                </a:r>
              </a:p>
            </p:txBody>
          </p:sp>
        </mc:Fallback>
      </mc:AlternateContent>
    </p:spTree>
    <p:extLst>
      <p:ext uri="{BB962C8B-B14F-4D97-AF65-F5344CB8AC3E}">
        <p14:creationId xmlns:p14="http://schemas.microsoft.com/office/powerpoint/2010/main" val="2470619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STT-MRAM</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Content Placeholder 3"/>
          <p:cNvSpPr>
            <a:spLocks noGrp="1"/>
          </p:cNvSpPr>
          <p:nvPr>
            <p:ph sz="quarter" idx="1"/>
          </p:nvPr>
        </p:nvSpPr>
        <p:spPr/>
        <p:txBody>
          <a:bodyPr/>
          <a:lstStyle/>
          <a:p>
            <a:r>
              <a:rPr lang="en-US" dirty="0"/>
              <a:t>Spin-Transfer Torque Magnetic </a:t>
            </a:r>
            <a:r>
              <a:rPr lang="en-US" dirty="0" smtClean="0"/>
              <a:t>RAM (STT-MRAM) cell is composed of</a:t>
            </a:r>
          </a:p>
          <a:p>
            <a:pPr marL="731520" lvl="1" indent="-457200">
              <a:buFont typeface="+mj-lt"/>
              <a:buAutoNum type="arabicPeriod"/>
            </a:pPr>
            <a:r>
              <a:rPr lang="en-US" dirty="0" smtClean="0"/>
              <a:t>A magnetic storage element</a:t>
            </a:r>
          </a:p>
          <a:p>
            <a:pPr marL="731520" lvl="1" indent="-457200">
              <a:buFont typeface="+mj-lt"/>
              <a:buAutoNum type="arabicPeriod"/>
            </a:pPr>
            <a:r>
              <a:rPr lang="en-US" dirty="0" smtClean="0"/>
              <a:t>An access transistor</a:t>
            </a:r>
          </a:p>
          <a:p>
            <a:pPr marL="1005840" lvl="2" indent="-457200"/>
            <a:r>
              <a:rPr lang="en-US" dirty="0" smtClean="0"/>
              <a:t>NMOS transistor</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338" y="3429000"/>
            <a:ext cx="447932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848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Element</a:t>
            </a:r>
            <a:endParaRPr lang="en-US" dirty="0"/>
          </a:p>
        </p:txBody>
      </p:sp>
      <p:sp>
        <p:nvSpPr>
          <p:cNvPr id="3" name="Content Placeholder 2"/>
          <p:cNvSpPr>
            <a:spLocks noGrp="1"/>
          </p:cNvSpPr>
          <p:nvPr>
            <p:ph sz="quarter" idx="1"/>
          </p:nvPr>
        </p:nvSpPr>
        <p:spPr>
          <a:xfrm>
            <a:off x="457200" y="1219200"/>
            <a:ext cx="5334000" cy="3753593"/>
          </a:xfrm>
        </p:spPr>
        <p:txBody>
          <a:bodyPr/>
          <a:lstStyle/>
          <a:p>
            <a:r>
              <a:rPr lang="en-US" dirty="0" smtClean="0"/>
              <a:t>Magnetic storage element</a:t>
            </a:r>
          </a:p>
          <a:p>
            <a:pPr lvl="1"/>
            <a:r>
              <a:rPr lang="en-US" dirty="0" smtClean="0"/>
              <a:t>Magnetic Tunnel Junction (MTJ)</a:t>
            </a:r>
          </a:p>
          <a:p>
            <a:pPr lvl="1"/>
            <a:r>
              <a:rPr lang="en-US" dirty="0" smtClean="0"/>
              <a:t>Free layer, fixed layer (reference </a:t>
            </a:r>
          </a:p>
          <a:p>
            <a:pPr lvl="1">
              <a:buNone/>
            </a:pPr>
            <a:r>
              <a:rPr lang="en-US" dirty="0" smtClean="0"/>
              <a:t>    layer), and insulating layer (</a:t>
            </a:r>
            <a:r>
              <a:rPr lang="en-US" dirty="0" err="1" smtClean="0"/>
              <a:t>MgO</a:t>
            </a:r>
            <a:r>
              <a:rPr lang="en-US" dirty="0" smtClean="0"/>
              <a:t>)</a:t>
            </a:r>
          </a:p>
          <a:p>
            <a:endParaRPr lang="en-US" dirty="0"/>
          </a:p>
        </p:txBody>
      </p:sp>
      <p:sp>
        <p:nvSpPr>
          <p:cNvPr id="4" name="Rectangle 3"/>
          <p:cNvSpPr/>
          <p:nvPr/>
        </p:nvSpPr>
        <p:spPr>
          <a:xfrm>
            <a:off x="5905500" y="1680031"/>
            <a:ext cx="1447800" cy="381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Free Layer</a:t>
            </a:r>
            <a:endParaRPr lang="en-US" dirty="0">
              <a:solidFill>
                <a:srgbClr val="002060"/>
              </a:solidFill>
            </a:endParaRPr>
          </a:p>
        </p:txBody>
      </p:sp>
      <p:sp>
        <p:nvSpPr>
          <p:cNvPr id="5" name="Rectangle 4"/>
          <p:cNvSpPr/>
          <p:nvPr/>
        </p:nvSpPr>
        <p:spPr>
          <a:xfrm>
            <a:off x="5905500" y="2289631"/>
            <a:ext cx="1447800" cy="3810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Fixed Layer</a:t>
            </a:r>
            <a:endParaRPr lang="en-US" dirty="0">
              <a:solidFill>
                <a:srgbClr val="002060"/>
              </a:solidFill>
            </a:endParaRPr>
          </a:p>
        </p:txBody>
      </p:sp>
      <p:sp>
        <p:nvSpPr>
          <p:cNvPr id="7" name="Rectangle 6"/>
          <p:cNvSpPr/>
          <p:nvPr/>
        </p:nvSpPr>
        <p:spPr>
          <a:xfrm>
            <a:off x="5905500" y="2061031"/>
            <a:ext cx="1447800" cy="23857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Insulating Layer</a:t>
            </a:r>
            <a:endParaRPr lang="en-US" sz="1400" dirty="0">
              <a:solidFill>
                <a:schemeClr val="tx1"/>
              </a:solidFill>
            </a:endParaRPr>
          </a:p>
        </p:txBody>
      </p:sp>
      <p:sp>
        <p:nvSpPr>
          <p:cNvPr id="8" name="TextBox 7"/>
          <p:cNvSpPr txBox="1"/>
          <p:nvPr/>
        </p:nvSpPr>
        <p:spPr>
          <a:xfrm>
            <a:off x="7932990" y="2353270"/>
            <a:ext cx="1096710" cy="923330"/>
          </a:xfrm>
          <a:prstGeom prst="rect">
            <a:avLst/>
          </a:prstGeom>
          <a:noFill/>
        </p:spPr>
        <p:txBody>
          <a:bodyPr wrap="square" rtlCol="0">
            <a:spAutoFit/>
          </a:bodyPr>
          <a:lstStyle/>
          <a:p>
            <a:r>
              <a:rPr lang="en-US" dirty="0" smtClean="0"/>
              <a:t>Magnetic direction is fixed</a:t>
            </a:r>
            <a:endParaRPr lang="en-US" dirty="0"/>
          </a:p>
        </p:txBody>
      </p:sp>
      <p:sp>
        <p:nvSpPr>
          <p:cNvPr id="9" name="TextBox 8"/>
          <p:cNvSpPr txBox="1"/>
          <p:nvPr/>
        </p:nvSpPr>
        <p:spPr>
          <a:xfrm>
            <a:off x="7818690" y="1362670"/>
            <a:ext cx="1325310" cy="923330"/>
          </a:xfrm>
          <a:prstGeom prst="rect">
            <a:avLst/>
          </a:prstGeom>
          <a:noFill/>
        </p:spPr>
        <p:txBody>
          <a:bodyPr wrap="square" rtlCol="0">
            <a:spAutoFit/>
          </a:bodyPr>
          <a:lstStyle/>
          <a:p>
            <a:r>
              <a:rPr lang="en-US" dirty="0" smtClean="0"/>
              <a:t>Magnetic direction can change</a:t>
            </a:r>
            <a:endParaRPr lang="en-US" dirty="0"/>
          </a:p>
        </p:txBody>
      </p:sp>
      <p:cxnSp>
        <p:nvCxnSpPr>
          <p:cNvPr id="13" name="Straight Arrow Connector 12"/>
          <p:cNvCxnSpPr>
            <a:endCxn id="9" idx="1"/>
          </p:cNvCxnSpPr>
          <p:nvPr/>
        </p:nvCxnSpPr>
        <p:spPr>
          <a:xfrm flipV="1">
            <a:off x="7200900" y="1824335"/>
            <a:ext cx="617790" cy="461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1"/>
          </p:cNvCxnSpPr>
          <p:nvPr/>
        </p:nvCxnSpPr>
        <p:spPr>
          <a:xfrm>
            <a:off x="7200900" y="2584102"/>
            <a:ext cx="732090" cy="2308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629400" y="1499831"/>
            <a:ext cx="0" cy="18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560820" y="1362670"/>
            <a:ext cx="137160" cy="13716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flipV="1">
            <a:off x="6629400" y="2670631"/>
            <a:ext cx="0" cy="18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560820" y="2763237"/>
            <a:ext cx="137160" cy="13716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563099" y="3801070"/>
            <a:ext cx="1447800" cy="990600"/>
            <a:chOff x="685800" y="3429000"/>
            <a:chExt cx="1447800" cy="990600"/>
          </a:xfrm>
        </p:grpSpPr>
        <p:sp>
          <p:nvSpPr>
            <p:cNvPr id="18" name="Rectangle 17"/>
            <p:cNvSpPr/>
            <p:nvPr/>
          </p:nvSpPr>
          <p:spPr>
            <a:xfrm>
              <a:off x="685800" y="3429000"/>
              <a:ext cx="1447800" cy="381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9" name="Rectangle 18"/>
            <p:cNvSpPr/>
            <p:nvPr/>
          </p:nvSpPr>
          <p:spPr>
            <a:xfrm>
              <a:off x="685800" y="4038600"/>
              <a:ext cx="1447800" cy="3810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0" name="Rectangle 19"/>
            <p:cNvSpPr/>
            <p:nvPr/>
          </p:nvSpPr>
          <p:spPr>
            <a:xfrm>
              <a:off x="685800" y="3810000"/>
              <a:ext cx="1447800" cy="23857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cxnSp>
        <p:nvCxnSpPr>
          <p:cNvPr id="22" name="Straight Arrow Connector 21"/>
          <p:cNvCxnSpPr/>
          <p:nvPr/>
        </p:nvCxnSpPr>
        <p:spPr>
          <a:xfrm>
            <a:off x="5753599" y="3995843"/>
            <a:ext cx="1066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753599" y="4591556"/>
            <a:ext cx="1066800" cy="0"/>
          </a:xfrm>
          <a:prstGeom prst="straightConnector1">
            <a:avLst/>
          </a:prstGeom>
          <a:ln w="3810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2347008" y="3801070"/>
            <a:ext cx="1447800" cy="990600"/>
            <a:chOff x="685800" y="3429000"/>
            <a:chExt cx="1447800" cy="990600"/>
          </a:xfrm>
        </p:grpSpPr>
        <p:sp>
          <p:nvSpPr>
            <p:cNvPr id="26" name="Rectangle 25"/>
            <p:cNvSpPr/>
            <p:nvPr/>
          </p:nvSpPr>
          <p:spPr>
            <a:xfrm>
              <a:off x="685800" y="3429000"/>
              <a:ext cx="1447800" cy="381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7" name="Rectangle 26"/>
            <p:cNvSpPr/>
            <p:nvPr/>
          </p:nvSpPr>
          <p:spPr>
            <a:xfrm>
              <a:off x="685800" y="4038600"/>
              <a:ext cx="1447800" cy="3810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28" name="Rectangle 27"/>
            <p:cNvSpPr/>
            <p:nvPr/>
          </p:nvSpPr>
          <p:spPr>
            <a:xfrm>
              <a:off x="685800" y="3810000"/>
              <a:ext cx="1447800" cy="23857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cxnSp>
        <p:nvCxnSpPr>
          <p:cNvPr id="29" name="Straight Arrow Connector 28"/>
          <p:cNvCxnSpPr/>
          <p:nvPr/>
        </p:nvCxnSpPr>
        <p:spPr>
          <a:xfrm>
            <a:off x="2537508" y="3995843"/>
            <a:ext cx="1066800" cy="0"/>
          </a:xfrm>
          <a:prstGeom prst="straightConnector1">
            <a:avLst/>
          </a:prstGeom>
          <a:ln w="3810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537508" y="4591556"/>
            <a:ext cx="1066800" cy="0"/>
          </a:xfrm>
          <a:prstGeom prst="straightConnector1">
            <a:avLst/>
          </a:prstGeom>
          <a:ln w="3810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070908" y="3620870"/>
            <a:ext cx="0" cy="18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002328" y="3483709"/>
            <a:ext cx="137160" cy="13716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V="1">
            <a:off x="3070908" y="4791670"/>
            <a:ext cx="0" cy="18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3002328" y="4960476"/>
            <a:ext cx="137160" cy="13716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V="1">
            <a:off x="6286999" y="3626936"/>
            <a:ext cx="0" cy="18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218419" y="3489775"/>
            <a:ext cx="137160" cy="13716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V="1">
            <a:off x="6286999" y="4797736"/>
            <a:ext cx="0" cy="18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218419" y="4966542"/>
            <a:ext cx="137160" cy="13716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752600" y="5401270"/>
            <a:ext cx="2636620" cy="923330"/>
          </a:xfrm>
          <a:prstGeom prst="rect">
            <a:avLst/>
          </a:prstGeom>
          <a:noFill/>
        </p:spPr>
        <p:txBody>
          <a:bodyPr wrap="none" rtlCol="0">
            <a:spAutoFit/>
          </a:bodyPr>
          <a:lstStyle/>
          <a:p>
            <a:pPr algn="ctr"/>
            <a:r>
              <a:rPr lang="en-US" dirty="0" smtClean="0"/>
              <a:t>Parallel State</a:t>
            </a:r>
          </a:p>
          <a:p>
            <a:pPr algn="ctr"/>
            <a:r>
              <a:rPr lang="en-US" dirty="0" smtClean="0"/>
              <a:t>Low Resistance State (R</a:t>
            </a:r>
            <a:r>
              <a:rPr lang="en-US" baseline="-25000" dirty="0" smtClean="0"/>
              <a:t>P</a:t>
            </a:r>
            <a:r>
              <a:rPr lang="en-US" dirty="0" smtClean="0"/>
              <a:t>)</a:t>
            </a:r>
          </a:p>
          <a:p>
            <a:pPr algn="ctr"/>
            <a:r>
              <a:rPr lang="en-US" dirty="0" smtClean="0"/>
              <a:t>‘0’</a:t>
            </a:r>
            <a:endParaRPr lang="en-US" dirty="0"/>
          </a:p>
        </p:txBody>
      </p:sp>
      <p:sp>
        <p:nvSpPr>
          <p:cNvPr id="45" name="TextBox 44"/>
          <p:cNvSpPr txBox="1"/>
          <p:nvPr/>
        </p:nvSpPr>
        <p:spPr>
          <a:xfrm>
            <a:off x="4877800" y="5396997"/>
            <a:ext cx="2818400" cy="923330"/>
          </a:xfrm>
          <a:prstGeom prst="rect">
            <a:avLst/>
          </a:prstGeom>
          <a:noFill/>
        </p:spPr>
        <p:txBody>
          <a:bodyPr wrap="none" rtlCol="0">
            <a:spAutoFit/>
          </a:bodyPr>
          <a:lstStyle/>
          <a:p>
            <a:pPr algn="ctr"/>
            <a:r>
              <a:rPr lang="en-US" dirty="0" smtClean="0"/>
              <a:t>Anti-Parallel State</a:t>
            </a:r>
          </a:p>
          <a:p>
            <a:pPr algn="ctr"/>
            <a:r>
              <a:rPr lang="en-US" dirty="0" smtClean="0"/>
              <a:t>High Resistance State (R</a:t>
            </a:r>
            <a:r>
              <a:rPr lang="en-US" baseline="-25000" dirty="0" smtClean="0"/>
              <a:t>AP</a:t>
            </a:r>
            <a:r>
              <a:rPr lang="en-US" dirty="0" smtClean="0"/>
              <a:t>)</a:t>
            </a:r>
          </a:p>
          <a:p>
            <a:pPr algn="ctr"/>
            <a:r>
              <a:rPr lang="en-US" dirty="0" smtClean="0"/>
              <a:t>‘1’</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4256004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and Write Operations</a:t>
            </a:r>
            <a:endParaRPr lang="en-US" dirty="0"/>
          </a:p>
        </p:txBody>
      </p:sp>
      <p:sp>
        <p:nvSpPr>
          <p:cNvPr id="3" name="Content Placeholder 2"/>
          <p:cNvSpPr>
            <a:spLocks noGrp="1"/>
          </p:cNvSpPr>
          <p:nvPr>
            <p:ph sz="quarter" idx="1"/>
          </p:nvPr>
        </p:nvSpPr>
        <p:spPr>
          <a:xfrm>
            <a:off x="416334" y="1219200"/>
            <a:ext cx="4984645" cy="3657600"/>
          </a:xfrm>
        </p:spPr>
        <p:txBody>
          <a:bodyPr>
            <a:noAutofit/>
          </a:bodyPr>
          <a:lstStyle/>
          <a:p>
            <a:r>
              <a:rPr lang="en-US" dirty="0" smtClean="0"/>
              <a:t>Read operation: a small voltage difference is applied between BL and SL. The current will change based on the resistance of the MTJ.</a:t>
            </a:r>
          </a:p>
          <a:p>
            <a:r>
              <a:rPr lang="en-US" dirty="0" smtClean="0"/>
              <a:t>Write operation: a large voltage difference is applied between BL and SL.</a:t>
            </a:r>
          </a:p>
        </p:txBody>
      </p:sp>
      <p:sp>
        <p:nvSpPr>
          <p:cNvPr id="4" name="Rectangle 3"/>
          <p:cNvSpPr/>
          <p:nvPr/>
        </p:nvSpPr>
        <p:spPr>
          <a:xfrm>
            <a:off x="6050280" y="2619970"/>
            <a:ext cx="655320" cy="1905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5" name="Rectangle 4"/>
          <p:cNvSpPr/>
          <p:nvPr/>
        </p:nvSpPr>
        <p:spPr>
          <a:xfrm>
            <a:off x="6050280" y="2895600"/>
            <a:ext cx="655320" cy="168806"/>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6" name="Rectangle 5"/>
          <p:cNvSpPr/>
          <p:nvPr/>
        </p:nvSpPr>
        <p:spPr>
          <a:xfrm>
            <a:off x="6050280" y="2810471"/>
            <a:ext cx="655320" cy="85130"/>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cxnSp>
        <p:nvCxnSpPr>
          <p:cNvPr id="7" name="Straight Connector 6"/>
          <p:cNvCxnSpPr>
            <a:stCxn id="5" idx="2"/>
          </p:cNvCxnSpPr>
          <p:nvPr/>
        </p:nvCxnSpPr>
        <p:spPr>
          <a:xfrm>
            <a:off x="6377940" y="3064406"/>
            <a:ext cx="0" cy="36459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050280" y="3429000"/>
            <a:ext cx="3276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50280" y="3429000"/>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50280" y="3810000"/>
            <a:ext cx="32766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77940" y="3810000"/>
            <a:ext cx="0" cy="6858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943600" y="3429000"/>
            <a:ext cx="0" cy="381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0"/>
          </p:cNvCxnSpPr>
          <p:nvPr/>
        </p:nvCxnSpPr>
        <p:spPr>
          <a:xfrm flipV="1">
            <a:off x="6377940" y="2048470"/>
            <a:ext cx="0" cy="5715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2048470"/>
            <a:ext cx="13335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rot="5400000">
            <a:off x="7817608" y="1404848"/>
            <a:ext cx="434055" cy="3720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7315200" y="1474000"/>
            <a:ext cx="594645" cy="6066"/>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315200" y="2980003"/>
            <a:ext cx="381000" cy="525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p>
          <a:p>
            <a:pPr algn="ctr"/>
            <a:r>
              <a:rPr lang="en-US" dirty="0"/>
              <a:t>-</a:t>
            </a:r>
          </a:p>
        </p:txBody>
      </p:sp>
      <p:cxnSp>
        <p:nvCxnSpPr>
          <p:cNvPr id="18" name="Straight Connector 17"/>
          <p:cNvCxnSpPr>
            <a:stCxn id="17" idx="0"/>
          </p:cNvCxnSpPr>
          <p:nvPr/>
        </p:nvCxnSpPr>
        <p:spPr>
          <a:xfrm flipV="1">
            <a:off x="7505700" y="2054536"/>
            <a:ext cx="0" cy="92546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72200" y="4495800"/>
            <a:ext cx="13335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7" idx="2"/>
          </p:cNvCxnSpPr>
          <p:nvPr/>
        </p:nvCxnSpPr>
        <p:spPr>
          <a:xfrm flipV="1">
            <a:off x="7505700" y="3505200"/>
            <a:ext cx="0" cy="9906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684520" y="3619500"/>
            <a:ext cx="25908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0"/>
          </p:cNvCxnSpPr>
          <p:nvPr/>
        </p:nvCxnSpPr>
        <p:spPr>
          <a:xfrm flipV="1">
            <a:off x="8220671" y="1590883"/>
            <a:ext cx="313729" cy="1"/>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05600" y="1295400"/>
            <a:ext cx="543739" cy="369332"/>
          </a:xfrm>
          <a:prstGeom prst="rect">
            <a:avLst/>
          </a:prstGeom>
          <a:noFill/>
        </p:spPr>
        <p:txBody>
          <a:bodyPr wrap="none" rtlCol="0">
            <a:spAutoFit/>
          </a:bodyPr>
          <a:lstStyle/>
          <a:p>
            <a:r>
              <a:rPr lang="en-US" dirty="0" smtClean="0"/>
              <a:t>Ref.</a:t>
            </a:r>
            <a:endParaRPr lang="en-US" dirty="0"/>
          </a:p>
        </p:txBody>
      </p:sp>
      <p:sp>
        <p:nvSpPr>
          <p:cNvPr id="24" name="TextBox 23"/>
          <p:cNvSpPr txBox="1"/>
          <p:nvPr/>
        </p:nvSpPr>
        <p:spPr>
          <a:xfrm>
            <a:off x="5743878" y="1874573"/>
            <a:ext cx="428322" cy="369332"/>
          </a:xfrm>
          <a:prstGeom prst="rect">
            <a:avLst/>
          </a:prstGeom>
          <a:noFill/>
        </p:spPr>
        <p:txBody>
          <a:bodyPr wrap="none" rtlCol="0">
            <a:spAutoFit/>
          </a:bodyPr>
          <a:lstStyle/>
          <a:p>
            <a:r>
              <a:rPr lang="en-US" dirty="0" smtClean="0"/>
              <a:t>BL</a:t>
            </a:r>
            <a:endParaRPr lang="en-US" dirty="0"/>
          </a:p>
        </p:txBody>
      </p:sp>
      <p:sp>
        <p:nvSpPr>
          <p:cNvPr id="25" name="TextBox 24"/>
          <p:cNvSpPr txBox="1"/>
          <p:nvPr/>
        </p:nvSpPr>
        <p:spPr>
          <a:xfrm>
            <a:off x="5105400" y="3429000"/>
            <a:ext cx="538930" cy="369332"/>
          </a:xfrm>
          <a:prstGeom prst="rect">
            <a:avLst/>
          </a:prstGeom>
          <a:noFill/>
        </p:spPr>
        <p:txBody>
          <a:bodyPr wrap="none" rtlCol="0">
            <a:spAutoFit/>
          </a:bodyPr>
          <a:lstStyle/>
          <a:p>
            <a:r>
              <a:rPr lang="en-US" dirty="0" smtClean="0"/>
              <a:t>WL</a:t>
            </a:r>
            <a:endParaRPr lang="en-US" dirty="0"/>
          </a:p>
        </p:txBody>
      </p:sp>
      <p:sp>
        <p:nvSpPr>
          <p:cNvPr id="26" name="TextBox 25"/>
          <p:cNvSpPr txBox="1"/>
          <p:nvPr/>
        </p:nvSpPr>
        <p:spPr>
          <a:xfrm>
            <a:off x="5767922" y="4431268"/>
            <a:ext cx="404278" cy="369332"/>
          </a:xfrm>
          <a:prstGeom prst="rect">
            <a:avLst/>
          </a:prstGeom>
          <a:noFill/>
        </p:spPr>
        <p:txBody>
          <a:bodyPr wrap="none" rtlCol="0">
            <a:spAutoFit/>
          </a:bodyPr>
          <a:lstStyle/>
          <a:p>
            <a:r>
              <a:rPr lang="en-US" dirty="0" smtClean="0"/>
              <a:t>SL</a:t>
            </a:r>
            <a:endParaRPr lang="en-US" dirty="0"/>
          </a:p>
        </p:txBody>
      </p:sp>
      <p:sp>
        <p:nvSpPr>
          <p:cNvPr id="27" name="TextBox 26"/>
          <p:cNvSpPr txBox="1"/>
          <p:nvPr/>
        </p:nvSpPr>
        <p:spPr>
          <a:xfrm>
            <a:off x="8062245" y="1676400"/>
            <a:ext cx="1081755" cy="646331"/>
          </a:xfrm>
          <a:prstGeom prst="rect">
            <a:avLst/>
          </a:prstGeom>
          <a:noFill/>
        </p:spPr>
        <p:txBody>
          <a:bodyPr wrap="square" rtlCol="0">
            <a:spAutoFit/>
          </a:bodyPr>
          <a:lstStyle/>
          <a:p>
            <a:r>
              <a:rPr lang="en-US" dirty="0" smtClean="0"/>
              <a:t>Sense Amplifier</a:t>
            </a:r>
            <a:endParaRPr lang="en-US" dirty="0"/>
          </a:p>
        </p:txBody>
      </p:sp>
      <p:sp>
        <p:nvSpPr>
          <p:cNvPr id="28" name="Content Placeholder 2"/>
          <p:cNvSpPr txBox="1">
            <a:spLocks/>
          </p:cNvSpPr>
          <p:nvPr/>
        </p:nvSpPr>
        <p:spPr>
          <a:xfrm>
            <a:off x="76200" y="5138691"/>
            <a:ext cx="5897880" cy="1338309"/>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lvl="1" indent="0">
              <a:buNone/>
            </a:pPr>
            <a:r>
              <a:rPr lang="en-US" sz="2000" i="1" dirty="0" smtClean="0">
                <a:solidFill>
                  <a:schemeClr val="tx1"/>
                </a:solidFill>
                <a:latin typeface="+mj-lt"/>
              </a:rPr>
              <a:t>I</a:t>
            </a:r>
            <a:r>
              <a:rPr lang="en-US" sz="2000" i="1" baseline="-25000" dirty="0" smtClean="0">
                <a:solidFill>
                  <a:schemeClr val="tx1"/>
                </a:solidFill>
                <a:latin typeface="+mj-lt"/>
              </a:rPr>
              <a:t>C</a:t>
            </a:r>
            <a:r>
              <a:rPr lang="en-US" sz="2000" dirty="0" smtClean="0">
                <a:solidFill>
                  <a:schemeClr val="tx1"/>
                </a:solidFill>
                <a:latin typeface="+mj-lt"/>
              </a:rPr>
              <a:t> (critical </a:t>
            </a:r>
            <a:r>
              <a:rPr lang="en-US" sz="2000" dirty="0">
                <a:solidFill>
                  <a:schemeClr val="tx1"/>
                </a:solidFill>
                <a:latin typeface="+mj-lt"/>
              </a:rPr>
              <a:t>switching </a:t>
            </a:r>
            <a:r>
              <a:rPr lang="en-US" sz="2000" dirty="0" smtClean="0">
                <a:solidFill>
                  <a:schemeClr val="tx1"/>
                </a:solidFill>
                <a:latin typeface="+mj-lt"/>
              </a:rPr>
              <a:t>current): minimum </a:t>
            </a:r>
            <a:r>
              <a:rPr lang="en-US" sz="2000" dirty="0">
                <a:solidFill>
                  <a:schemeClr val="tx1"/>
                </a:solidFill>
                <a:latin typeface="+mj-lt"/>
              </a:rPr>
              <a:t>current that can change the state of the </a:t>
            </a:r>
            <a:r>
              <a:rPr lang="en-US" sz="2000" dirty="0" smtClean="0">
                <a:solidFill>
                  <a:schemeClr val="tx1"/>
                </a:solidFill>
                <a:latin typeface="+mj-lt"/>
              </a:rPr>
              <a:t>MTJ</a:t>
            </a:r>
          </a:p>
          <a:p>
            <a:pPr marL="0" lvl="1" indent="0">
              <a:buNone/>
            </a:pPr>
            <a:r>
              <a:rPr lang="en-US" sz="2000" i="1" dirty="0">
                <a:solidFill>
                  <a:schemeClr val="tx1"/>
                </a:solidFill>
                <a:latin typeface="+mj-lt"/>
              </a:rPr>
              <a:t>I</a:t>
            </a:r>
            <a:r>
              <a:rPr lang="en-US" sz="2000" i="1" baseline="-25000" dirty="0">
                <a:solidFill>
                  <a:schemeClr val="tx1"/>
                </a:solidFill>
                <a:latin typeface="+mj-lt"/>
              </a:rPr>
              <a:t>R</a:t>
            </a:r>
            <a:r>
              <a:rPr lang="en-US" sz="2000" dirty="0">
                <a:solidFill>
                  <a:schemeClr val="tx1"/>
                </a:solidFill>
                <a:latin typeface="+mj-lt"/>
              </a:rPr>
              <a:t>: read current, </a:t>
            </a:r>
            <a:r>
              <a:rPr lang="en-US" sz="2000" i="1" dirty="0">
                <a:solidFill>
                  <a:schemeClr val="tx1"/>
                </a:solidFill>
                <a:latin typeface="+mj-lt"/>
              </a:rPr>
              <a:t>I</a:t>
            </a:r>
            <a:r>
              <a:rPr lang="en-US" sz="2000" i="1" baseline="-25000" dirty="0">
                <a:solidFill>
                  <a:schemeClr val="tx1"/>
                </a:solidFill>
                <a:latin typeface="+mj-lt"/>
              </a:rPr>
              <a:t>W</a:t>
            </a:r>
            <a:r>
              <a:rPr lang="en-US" sz="2000" dirty="0">
                <a:solidFill>
                  <a:schemeClr val="tx1"/>
                </a:solidFill>
                <a:latin typeface="+mj-lt"/>
              </a:rPr>
              <a:t>: write </a:t>
            </a:r>
            <a:r>
              <a:rPr lang="en-US" sz="2000" dirty="0" smtClean="0">
                <a:solidFill>
                  <a:schemeClr val="tx1"/>
                </a:solidFill>
                <a:latin typeface="+mj-lt"/>
              </a:rPr>
              <a:t>current</a:t>
            </a:r>
            <a:endParaRPr lang="en-US" sz="2000" dirty="0">
              <a:solidFill>
                <a:schemeClr val="tx1"/>
              </a:solidFill>
              <a:latin typeface="+mj-lt"/>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pPr/>
              <a:t>5</a:t>
            </a:fld>
            <a:endParaRPr lang="en-US"/>
          </a:p>
        </p:txBody>
      </p:sp>
      <p:cxnSp>
        <p:nvCxnSpPr>
          <p:cNvPr id="31" name="Straight Connector 30"/>
          <p:cNvCxnSpPr/>
          <p:nvPr/>
        </p:nvCxnSpPr>
        <p:spPr>
          <a:xfrm>
            <a:off x="6377940" y="3242601"/>
            <a:ext cx="59952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977469" y="1694980"/>
            <a:ext cx="0" cy="1547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977469" y="1694980"/>
            <a:ext cx="932376" cy="441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324600" y="3352800"/>
            <a:ext cx="1124514" cy="584775"/>
          </a:xfrm>
          <a:prstGeom prst="rect">
            <a:avLst/>
          </a:prstGeom>
          <a:noFill/>
        </p:spPr>
        <p:txBody>
          <a:bodyPr wrap="square" rtlCol="0">
            <a:spAutoFit/>
          </a:bodyPr>
          <a:lstStyle/>
          <a:p>
            <a:r>
              <a:rPr lang="en-US" sz="1600" dirty="0" smtClean="0"/>
              <a:t>Access Transistor</a:t>
            </a:r>
            <a:endParaRPr lang="en-US" sz="1600" dirty="0"/>
          </a:p>
        </p:txBody>
      </p:sp>
      <p:sp>
        <p:nvSpPr>
          <p:cNvPr id="34" name="Content Placeholder 2"/>
          <p:cNvSpPr txBox="1">
            <a:spLocks/>
          </p:cNvSpPr>
          <p:nvPr/>
        </p:nvSpPr>
        <p:spPr>
          <a:xfrm>
            <a:off x="5867400" y="5257800"/>
            <a:ext cx="3329940" cy="9906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lvl="1" indent="0">
              <a:buNone/>
            </a:pPr>
            <a:r>
              <a:rPr lang="en-US" sz="2400" dirty="0" smtClean="0">
                <a:latin typeface="+mj-lt"/>
              </a:rPr>
              <a:t>Read stability: </a:t>
            </a:r>
            <a:r>
              <a:rPr lang="en-US" sz="2400" i="1" dirty="0">
                <a:solidFill>
                  <a:srgbClr val="FF0000"/>
                </a:solidFill>
                <a:latin typeface="+mj-lt"/>
              </a:rPr>
              <a:t>I</a:t>
            </a:r>
            <a:r>
              <a:rPr lang="en-US" sz="2400" i="1" baseline="-25000" dirty="0">
                <a:solidFill>
                  <a:srgbClr val="FF0000"/>
                </a:solidFill>
                <a:latin typeface="+mj-lt"/>
              </a:rPr>
              <a:t>R</a:t>
            </a:r>
            <a:r>
              <a:rPr lang="en-US" sz="2400" dirty="0" smtClean="0">
                <a:solidFill>
                  <a:srgbClr val="FF0000"/>
                </a:solidFill>
                <a:latin typeface="+mj-lt"/>
              </a:rPr>
              <a:t> &lt; </a:t>
            </a:r>
            <a:r>
              <a:rPr lang="en-US" sz="2400" i="1" dirty="0" smtClean="0">
                <a:solidFill>
                  <a:srgbClr val="FF0000"/>
                </a:solidFill>
                <a:latin typeface="+mj-lt"/>
              </a:rPr>
              <a:t>I</a:t>
            </a:r>
            <a:r>
              <a:rPr lang="en-US" sz="2400" i="1" baseline="-25000" dirty="0" smtClean="0">
                <a:solidFill>
                  <a:srgbClr val="FF0000"/>
                </a:solidFill>
                <a:latin typeface="+mj-lt"/>
              </a:rPr>
              <a:t>C</a:t>
            </a:r>
          </a:p>
          <a:p>
            <a:pPr marL="0" lvl="1" indent="0">
              <a:spcBef>
                <a:spcPts val="1000"/>
              </a:spcBef>
              <a:spcAft>
                <a:spcPts val="500"/>
              </a:spcAft>
              <a:buNone/>
            </a:pPr>
            <a:r>
              <a:rPr lang="en-US" sz="2400" dirty="0" smtClean="0">
                <a:latin typeface="+mj-lt"/>
              </a:rPr>
              <a:t>Write-ability: </a:t>
            </a:r>
            <a:r>
              <a:rPr lang="en-US" sz="2400" i="1" dirty="0" smtClean="0">
                <a:solidFill>
                  <a:srgbClr val="FF0000"/>
                </a:solidFill>
                <a:latin typeface="+mj-lt"/>
              </a:rPr>
              <a:t>I</a:t>
            </a:r>
            <a:r>
              <a:rPr lang="en-US" sz="2400" i="1" baseline="-25000" dirty="0" smtClean="0">
                <a:solidFill>
                  <a:srgbClr val="FF0000"/>
                </a:solidFill>
                <a:latin typeface="+mj-lt"/>
              </a:rPr>
              <a:t>W</a:t>
            </a:r>
            <a:r>
              <a:rPr lang="en-US" sz="2400" baseline="-25000" dirty="0" smtClean="0">
                <a:solidFill>
                  <a:srgbClr val="FF0000"/>
                </a:solidFill>
                <a:latin typeface="+mj-lt"/>
              </a:rPr>
              <a:t> </a:t>
            </a:r>
            <a:r>
              <a:rPr lang="en-US" sz="2400" dirty="0" smtClean="0">
                <a:solidFill>
                  <a:srgbClr val="FF0000"/>
                </a:solidFill>
                <a:latin typeface="+mj-lt"/>
              </a:rPr>
              <a:t>≥ </a:t>
            </a:r>
            <a:r>
              <a:rPr lang="en-US" sz="2400" i="1" dirty="0" smtClean="0">
                <a:solidFill>
                  <a:srgbClr val="FF0000"/>
                </a:solidFill>
                <a:latin typeface="+mj-lt"/>
              </a:rPr>
              <a:t>I</a:t>
            </a:r>
            <a:r>
              <a:rPr lang="en-US" sz="2400" i="1" baseline="-25000" dirty="0" smtClean="0">
                <a:solidFill>
                  <a:srgbClr val="FF0000"/>
                </a:solidFill>
                <a:latin typeface="+mj-lt"/>
              </a:rPr>
              <a:t>C</a:t>
            </a:r>
            <a:endParaRPr lang="en-US" sz="2400" i="1" dirty="0">
              <a:solidFill>
                <a:srgbClr val="FF0000"/>
              </a:solidFill>
              <a:latin typeface="+mj-lt"/>
            </a:endParaRPr>
          </a:p>
        </p:txBody>
      </p:sp>
    </p:spTree>
    <p:extLst>
      <p:ext uri="{BB962C8B-B14F-4D97-AF65-F5344CB8AC3E}">
        <p14:creationId xmlns:p14="http://schemas.microsoft.com/office/powerpoint/2010/main" val="3251849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STT-MRAM Features</a:t>
            </a:r>
            <a:endParaRPr lang="en-US" dirty="0"/>
          </a:p>
        </p:txBody>
      </p:sp>
      <p:sp>
        <p:nvSpPr>
          <p:cNvPr id="3" name="Content Placeholder 2"/>
          <p:cNvSpPr>
            <a:spLocks noGrp="1"/>
          </p:cNvSpPr>
          <p:nvPr>
            <p:ph sz="quarter" idx="1"/>
          </p:nvPr>
        </p:nvSpPr>
        <p:spPr/>
        <p:txBody>
          <a:bodyPr>
            <a:normAutofit/>
          </a:bodyPr>
          <a:lstStyle/>
          <a:p>
            <a:r>
              <a:rPr lang="en-US" dirty="0" smtClean="0"/>
              <a:t>Features</a:t>
            </a:r>
          </a:p>
          <a:p>
            <a:pPr lvl="1"/>
            <a:r>
              <a:rPr lang="en-US" dirty="0" smtClean="0"/>
              <a:t>Non-volatile memory</a:t>
            </a:r>
          </a:p>
          <a:p>
            <a:pPr lvl="1"/>
            <a:r>
              <a:rPr lang="en-US" dirty="0"/>
              <a:t>Higher write endurance than PCM and </a:t>
            </a:r>
            <a:r>
              <a:rPr lang="en-US" dirty="0" smtClean="0"/>
              <a:t>Flash</a:t>
            </a:r>
          </a:p>
          <a:p>
            <a:pPr lvl="1"/>
            <a:r>
              <a:rPr lang="en-US" dirty="0" smtClean="0"/>
              <a:t>Low leakage</a:t>
            </a:r>
          </a:p>
          <a:p>
            <a:pPr lvl="1"/>
            <a:r>
              <a:rPr lang="en-US" dirty="0" smtClean="0"/>
              <a:t>CMOS compatible</a:t>
            </a:r>
          </a:p>
          <a:p>
            <a:pPr lvl="1"/>
            <a:r>
              <a:rPr lang="en-US" dirty="0"/>
              <a:t>Immune to soft </a:t>
            </a:r>
            <a:r>
              <a:rPr lang="en-US" dirty="0" smtClean="0"/>
              <a:t>errors</a:t>
            </a:r>
          </a:p>
          <a:p>
            <a:r>
              <a:rPr lang="en-US" dirty="0" smtClean="0"/>
              <a:t>Applications</a:t>
            </a:r>
          </a:p>
          <a:p>
            <a:pPr lvl="1"/>
            <a:r>
              <a:rPr lang="en-US" dirty="0" smtClean="0"/>
              <a:t>Universal memory</a:t>
            </a:r>
          </a:p>
          <a:p>
            <a:pPr lvl="1"/>
            <a:r>
              <a:rPr lang="en-US" dirty="0" smtClean="0"/>
              <a:t>Normally-off computing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356211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Write Current</a:t>
            </a:r>
            <a:endParaRPr lang="en-US" dirty="0"/>
          </a:p>
        </p:txBody>
      </p:sp>
      <p:sp>
        <p:nvSpPr>
          <p:cNvPr id="3" name="Content Placeholder 2"/>
          <p:cNvSpPr>
            <a:spLocks noGrp="1"/>
          </p:cNvSpPr>
          <p:nvPr>
            <p:ph sz="quarter" idx="1"/>
          </p:nvPr>
        </p:nvSpPr>
        <p:spPr>
          <a:xfrm>
            <a:off x="457200" y="1219200"/>
            <a:ext cx="8229600" cy="4495800"/>
          </a:xfrm>
        </p:spPr>
        <p:txBody>
          <a:bodyPr>
            <a:normAutofit/>
          </a:bodyPr>
          <a:lstStyle/>
          <a:p>
            <a:r>
              <a:rPr lang="en-US" dirty="0"/>
              <a:t>Write time = </a:t>
            </a:r>
            <a:r>
              <a:rPr lang="en-US" dirty="0" smtClean="0"/>
              <a:t>10ns</a:t>
            </a:r>
            <a:endParaRPr lang="en-US" dirty="0"/>
          </a:p>
          <a:p>
            <a:r>
              <a:rPr lang="en-US" dirty="0" smtClean="0"/>
              <a:t>Decreasing write time below 10ns</a:t>
            </a:r>
          </a:p>
          <a:p>
            <a:pPr lvl="1"/>
            <a:r>
              <a:rPr lang="en-US" dirty="0" smtClean="0"/>
              <a:t>Faster write</a:t>
            </a:r>
          </a:p>
          <a:p>
            <a:pPr lvl="1"/>
            <a:r>
              <a:rPr lang="en-US" dirty="0" smtClean="0"/>
              <a:t>Higher </a:t>
            </a:r>
            <a:r>
              <a:rPr lang="en-US" dirty="0"/>
              <a:t>write current </a:t>
            </a:r>
            <a:r>
              <a:rPr lang="en-US" dirty="0" smtClean="0"/>
              <a:t>(exponential increase)</a:t>
            </a:r>
          </a:p>
          <a:p>
            <a:pPr lvl="2"/>
            <a:r>
              <a:rPr lang="en-US" dirty="0" smtClean="0"/>
              <a:t>Larger access transistor (W/L), and hence larger cell area</a:t>
            </a:r>
          </a:p>
          <a:p>
            <a:r>
              <a:rPr lang="en-US" dirty="0" smtClean="0"/>
              <a:t>Therefore, key drawbacks of STT-MRAM are</a:t>
            </a:r>
          </a:p>
          <a:p>
            <a:pPr lvl="1"/>
            <a:r>
              <a:rPr lang="en-US" dirty="0" smtClean="0">
                <a:solidFill>
                  <a:srgbClr val="FF0000"/>
                </a:solidFill>
              </a:rPr>
              <a:t>High </a:t>
            </a:r>
            <a:r>
              <a:rPr lang="en-US" dirty="0">
                <a:solidFill>
                  <a:srgbClr val="FF0000"/>
                </a:solidFill>
              </a:rPr>
              <a:t>write </a:t>
            </a:r>
            <a:r>
              <a:rPr lang="en-US" dirty="0" smtClean="0">
                <a:solidFill>
                  <a:srgbClr val="FF0000"/>
                </a:solidFill>
              </a:rPr>
              <a:t>energy</a:t>
            </a:r>
          </a:p>
          <a:p>
            <a:pPr lvl="1"/>
            <a:r>
              <a:rPr lang="en-US" dirty="0">
                <a:solidFill>
                  <a:srgbClr val="FF0000"/>
                </a:solidFill>
              </a:rPr>
              <a:t>Long write </a:t>
            </a:r>
            <a:r>
              <a:rPr lang="en-US" dirty="0" smtClean="0">
                <a:solidFill>
                  <a:srgbClr val="FF0000"/>
                </a:solidFill>
              </a:rPr>
              <a:t>latency</a:t>
            </a:r>
          </a:p>
          <a:p>
            <a:r>
              <a:rPr lang="en-US" dirty="0" smtClean="0"/>
              <a:t>Layout area is restricted </a:t>
            </a:r>
            <a:r>
              <a:rPr lang="en-US" dirty="0"/>
              <a:t>mainly by </a:t>
            </a:r>
            <a:r>
              <a:rPr lang="en-US" dirty="0" smtClean="0"/>
              <a:t>the NMOS access transistor width</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143000"/>
            <a:ext cx="2649641" cy="14478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253721" y="5770602"/>
            <a:ext cx="8915400" cy="276999"/>
          </a:xfrm>
          <a:prstGeom prst="rect">
            <a:avLst/>
          </a:prstGeom>
          <a:noFill/>
        </p:spPr>
        <p:txBody>
          <a:bodyPr wrap="square" rtlCol="0">
            <a:spAutoFit/>
          </a:bodyPr>
          <a:lstStyle/>
          <a:p>
            <a:r>
              <a:rPr lang="en-US" sz="1200" dirty="0" smtClean="0"/>
              <a:t>Figure from A. Jog et al., “Cache </a:t>
            </a:r>
            <a:r>
              <a:rPr lang="en-US" sz="1200" dirty="0"/>
              <a:t>revive: Architecting volatile STT-RAM caches for enhanced performance in </a:t>
            </a:r>
            <a:r>
              <a:rPr lang="en-US" sz="1200" dirty="0" smtClean="0"/>
              <a:t>CMPs,” </a:t>
            </a:r>
            <a:r>
              <a:rPr lang="en-US" sz="1200" i="1" dirty="0" smtClean="0"/>
              <a:t>DAC</a:t>
            </a:r>
            <a:r>
              <a:rPr lang="en-US" sz="1200" dirty="0" smtClean="0"/>
              <a:t> 2012.</a:t>
            </a:r>
            <a:endParaRPr lang="en-US" sz="1200" dirty="0"/>
          </a:p>
        </p:txBody>
      </p:sp>
    </p:spTree>
    <p:extLst>
      <p:ext uri="{BB962C8B-B14F-4D97-AF65-F5344CB8AC3E}">
        <p14:creationId xmlns:p14="http://schemas.microsoft.com/office/powerpoint/2010/main" val="3333754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FinFET Devices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Content Placeholder 3"/>
          <p:cNvSpPr>
            <a:spLocks noGrp="1"/>
          </p:cNvSpPr>
          <p:nvPr>
            <p:ph sz="quarter" idx="1"/>
          </p:nvPr>
        </p:nvSpPr>
        <p:spPr>
          <a:xfrm>
            <a:off x="457200" y="1219200"/>
            <a:ext cx="4658916" cy="5105400"/>
          </a:xfrm>
        </p:spPr>
        <p:txBody>
          <a:bodyPr>
            <a:noAutofit/>
          </a:bodyPr>
          <a:lstStyle/>
          <a:p>
            <a:r>
              <a:rPr lang="en-US" sz="2400" dirty="0" smtClean="0"/>
              <a:t>Improved </a:t>
            </a:r>
            <a:r>
              <a:rPr lang="en-US" sz="2400" dirty="0"/>
              <a:t>gate control (and </a:t>
            </a:r>
            <a:r>
              <a:rPr lang="en-US" sz="2400" dirty="0" smtClean="0"/>
              <a:t>lower impact of source </a:t>
            </a:r>
            <a:r>
              <a:rPr lang="en-US" sz="2400" dirty="0"/>
              <a:t>and drain </a:t>
            </a:r>
            <a:r>
              <a:rPr lang="en-US" sz="2400" dirty="0" smtClean="0"/>
              <a:t>terminals) over </a:t>
            </a:r>
            <a:r>
              <a:rPr lang="en-US" sz="2400" dirty="0"/>
              <a:t>the </a:t>
            </a:r>
            <a:r>
              <a:rPr lang="en-US" sz="2400" dirty="0" smtClean="0"/>
              <a:t>channel</a:t>
            </a:r>
          </a:p>
          <a:p>
            <a:pPr lvl="1"/>
            <a:r>
              <a:rPr lang="en-US" sz="2400" dirty="0" smtClean="0"/>
              <a:t>Reduces short channel effects</a:t>
            </a:r>
          </a:p>
          <a:p>
            <a:r>
              <a:rPr lang="en-US" sz="2400" dirty="0">
                <a:solidFill>
                  <a:srgbClr val="FF0000"/>
                </a:solidFill>
              </a:rPr>
              <a:t>Higher </a:t>
            </a:r>
            <a:r>
              <a:rPr lang="en-US" sz="2400" dirty="0" smtClean="0">
                <a:solidFill>
                  <a:srgbClr val="FF0000"/>
                </a:solidFill>
              </a:rPr>
              <a:t>ON current</a:t>
            </a:r>
            <a:r>
              <a:rPr lang="en-US" sz="2400" dirty="0" smtClean="0"/>
              <a:t> and </a:t>
            </a:r>
            <a:r>
              <a:rPr lang="en-US" sz="2400" dirty="0" smtClean="0">
                <a:solidFill>
                  <a:srgbClr val="FF0000"/>
                </a:solidFill>
              </a:rPr>
              <a:t>smaller footprint</a:t>
            </a:r>
            <a:r>
              <a:rPr lang="en-US" sz="2400" dirty="0" smtClean="0"/>
              <a:t> compared with planar CMOS devices</a:t>
            </a:r>
          </a:p>
          <a:p>
            <a:r>
              <a:rPr lang="en-US" sz="2400" dirty="0" smtClean="0"/>
              <a:t>Improved </a:t>
            </a:r>
            <a:r>
              <a:rPr lang="en-US" sz="2400" dirty="0"/>
              <a:t>energy efficiency</a:t>
            </a:r>
          </a:p>
          <a:p>
            <a:r>
              <a:rPr lang="en-US" sz="2400" dirty="0" smtClean="0"/>
              <a:t>Superior scalability</a:t>
            </a:r>
          </a:p>
          <a:p>
            <a:r>
              <a:rPr lang="en-US" sz="2400" dirty="0" smtClean="0"/>
              <a:t>Higher immunity to </a:t>
            </a:r>
            <a:r>
              <a:rPr lang="en-US" sz="2400" dirty="0"/>
              <a:t>random variations and soft </a:t>
            </a:r>
            <a:r>
              <a:rPr lang="en-US" sz="2400" dirty="0" smtClean="0"/>
              <a:t>errors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116" y="1190205"/>
            <a:ext cx="3744912" cy="2467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txBox="1">
            <a:spLocks/>
          </p:cNvSpPr>
          <p:nvPr/>
        </p:nvSpPr>
        <p:spPr>
          <a:xfrm>
            <a:off x="5442744" y="3657600"/>
            <a:ext cx="3396456" cy="2362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lvl="1" indent="0">
              <a:buNone/>
            </a:pPr>
            <a:r>
              <a:rPr lang="en-US" sz="2100" b="1" i="1" dirty="0" smtClean="0">
                <a:solidFill>
                  <a:schemeClr val="tx1"/>
                </a:solidFill>
                <a:latin typeface="+mj-lt"/>
              </a:rPr>
              <a:t>L</a:t>
            </a:r>
            <a:r>
              <a:rPr lang="en-US" sz="2100" b="1" i="1" baseline="-25000" dirty="0" smtClean="0">
                <a:solidFill>
                  <a:schemeClr val="tx1"/>
                </a:solidFill>
                <a:latin typeface="+mj-lt"/>
              </a:rPr>
              <a:t>FIN</a:t>
            </a:r>
            <a:r>
              <a:rPr lang="en-US" sz="2100" dirty="0">
                <a:solidFill>
                  <a:schemeClr val="tx1"/>
                </a:solidFill>
                <a:latin typeface="+mj-lt"/>
              </a:rPr>
              <a:t>: fin </a:t>
            </a:r>
            <a:r>
              <a:rPr lang="en-US" sz="2100" dirty="0" smtClean="0">
                <a:solidFill>
                  <a:schemeClr val="tx1"/>
                </a:solidFill>
                <a:latin typeface="+mj-lt"/>
              </a:rPr>
              <a:t>(gate) length</a:t>
            </a:r>
            <a:endParaRPr lang="en-US" sz="2100" dirty="0">
              <a:solidFill>
                <a:schemeClr val="tx1"/>
              </a:solidFill>
              <a:latin typeface="+mj-lt"/>
            </a:endParaRPr>
          </a:p>
          <a:p>
            <a:pPr marL="0" lvl="1" indent="0">
              <a:buNone/>
            </a:pPr>
            <a:r>
              <a:rPr lang="en-US" sz="2100" b="1" i="1" dirty="0">
                <a:solidFill>
                  <a:schemeClr val="tx1"/>
                </a:solidFill>
                <a:latin typeface="+mj-lt"/>
              </a:rPr>
              <a:t>T</a:t>
            </a:r>
            <a:r>
              <a:rPr lang="en-US" sz="2100" b="1" i="1" baseline="-25000" dirty="0">
                <a:solidFill>
                  <a:schemeClr val="tx1"/>
                </a:solidFill>
                <a:latin typeface="+mj-lt"/>
              </a:rPr>
              <a:t>SI</a:t>
            </a:r>
            <a:r>
              <a:rPr lang="en-US" sz="2100" dirty="0">
                <a:solidFill>
                  <a:schemeClr val="tx1"/>
                </a:solidFill>
                <a:latin typeface="+mj-lt"/>
              </a:rPr>
              <a:t>: fin width</a:t>
            </a:r>
          </a:p>
          <a:p>
            <a:pPr marL="0" lvl="1" indent="0">
              <a:buNone/>
            </a:pPr>
            <a:r>
              <a:rPr lang="en-US" sz="2100" b="1" i="1" dirty="0" smtClean="0">
                <a:solidFill>
                  <a:schemeClr val="tx1"/>
                </a:solidFill>
                <a:latin typeface="+mj-lt"/>
              </a:rPr>
              <a:t>H</a:t>
            </a:r>
            <a:r>
              <a:rPr lang="en-US" sz="2100" b="1" i="1" baseline="-25000" dirty="0" smtClean="0">
                <a:solidFill>
                  <a:schemeClr val="tx1"/>
                </a:solidFill>
                <a:latin typeface="+mj-lt"/>
              </a:rPr>
              <a:t>FIN</a:t>
            </a:r>
            <a:r>
              <a:rPr lang="en-US" sz="2100" dirty="0" smtClean="0">
                <a:solidFill>
                  <a:schemeClr val="tx1"/>
                </a:solidFill>
                <a:latin typeface="+mj-lt"/>
              </a:rPr>
              <a:t>: fin height</a:t>
            </a:r>
          </a:p>
          <a:p>
            <a:pPr marL="0" lvl="1" indent="0">
              <a:buNone/>
            </a:pPr>
            <a:r>
              <a:rPr lang="en-US" sz="2100" b="1" i="1" dirty="0" err="1" smtClean="0">
                <a:solidFill>
                  <a:schemeClr val="tx1"/>
                </a:solidFill>
                <a:latin typeface="+mj-lt"/>
              </a:rPr>
              <a:t>W</a:t>
            </a:r>
            <a:r>
              <a:rPr lang="en-US" sz="2100" b="1" i="1" baseline="-25000" dirty="0" err="1" smtClean="0">
                <a:solidFill>
                  <a:schemeClr val="tx1"/>
                </a:solidFill>
                <a:latin typeface="+mj-lt"/>
              </a:rPr>
              <a:t>min</a:t>
            </a:r>
            <a:r>
              <a:rPr lang="en-US" sz="2100" dirty="0" smtClean="0">
                <a:solidFill>
                  <a:schemeClr val="tx1"/>
                </a:solidFill>
                <a:latin typeface="+mj-lt"/>
              </a:rPr>
              <a:t>: effective channel </a:t>
            </a:r>
            <a:r>
              <a:rPr lang="en-US" sz="2100" dirty="0">
                <a:solidFill>
                  <a:schemeClr val="tx1"/>
                </a:solidFill>
                <a:latin typeface="+mj-lt"/>
              </a:rPr>
              <a:t>width of a single </a:t>
            </a:r>
            <a:r>
              <a:rPr lang="en-US" sz="2100" dirty="0" smtClean="0">
                <a:solidFill>
                  <a:schemeClr val="tx1"/>
                </a:solidFill>
                <a:latin typeface="+mj-lt"/>
              </a:rPr>
              <a:t>fin (</a:t>
            </a:r>
            <a:r>
              <a:rPr lang="en-US" sz="2100" i="1" dirty="0" err="1" smtClean="0">
                <a:solidFill>
                  <a:schemeClr val="tx1"/>
                </a:solidFill>
                <a:latin typeface="+mj-lt"/>
              </a:rPr>
              <a:t>W</a:t>
            </a:r>
            <a:r>
              <a:rPr lang="en-US" sz="2100" i="1" baseline="-25000" dirty="0" err="1" smtClean="0">
                <a:solidFill>
                  <a:schemeClr val="tx1"/>
                </a:solidFill>
                <a:latin typeface="+mj-lt"/>
              </a:rPr>
              <a:t>min</a:t>
            </a:r>
            <a:r>
              <a:rPr lang="en-US" sz="2100" dirty="0" smtClean="0">
                <a:solidFill>
                  <a:schemeClr val="tx1"/>
                </a:solidFill>
                <a:latin typeface="+mj-lt"/>
              </a:rPr>
              <a:t> ≈ 2 x </a:t>
            </a:r>
            <a:r>
              <a:rPr lang="en-US" sz="2100" i="1" dirty="0" smtClean="0">
                <a:solidFill>
                  <a:schemeClr val="tx1"/>
                </a:solidFill>
                <a:latin typeface="+mj-lt"/>
              </a:rPr>
              <a:t>H</a:t>
            </a:r>
            <a:r>
              <a:rPr lang="en-US" sz="2100" i="1" baseline="-25000" dirty="0" smtClean="0">
                <a:solidFill>
                  <a:schemeClr val="tx1"/>
                </a:solidFill>
                <a:latin typeface="+mj-lt"/>
              </a:rPr>
              <a:t>FIN</a:t>
            </a:r>
            <a:r>
              <a:rPr lang="en-US" sz="2100" dirty="0" smtClean="0">
                <a:solidFill>
                  <a:schemeClr val="tx1"/>
                </a:solidFill>
                <a:latin typeface="+mj-lt"/>
              </a:rPr>
              <a:t>)</a:t>
            </a:r>
          </a:p>
        </p:txBody>
      </p:sp>
    </p:spTree>
    <p:extLst>
      <p:ext uri="{BB962C8B-B14F-4D97-AF65-F5344CB8AC3E}">
        <p14:creationId xmlns:p14="http://schemas.microsoft.com/office/powerpoint/2010/main" val="404009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3684"/>
          <a:stretch/>
        </p:blipFill>
        <p:spPr bwMode="auto">
          <a:xfrm>
            <a:off x="5562600" y="1066800"/>
            <a:ext cx="2628900" cy="313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FinFET Layout</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sp>
        <p:nvSpPr>
          <p:cNvPr id="4" name="Content Placeholder 3"/>
          <p:cNvSpPr>
            <a:spLocks noGrp="1"/>
          </p:cNvSpPr>
          <p:nvPr>
            <p:ph sz="quarter" idx="1"/>
          </p:nvPr>
        </p:nvSpPr>
        <p:spPr/>
        <p:txBody>
          <a:bodyPr>
            <a:normAutofit/>
          </a:bodyPr>
          <a:lstStyle/>
          <a:p>
            <a:endParaRPr lang="en-US" dirty="0" smtClean="0"/>
          </a:p>
          <a:p>
            <a:endParaRPr lang="en-US" dirty="0"/>
          </a:p>
          <a:p>
            <a:endParaRPr lang="en-US" dirty="0" smtClean="0"/>
          </a:p>
          <a:p>
            <a:endParaRPr lang="en-US" dirty="0" smtClean="0"/>
          </a:p>
        </p:txBody>
      </p:sp>
      <mc:AlternateContent xmlns:mc="http://schemas.openxmlformats.org/markup-compatibility/2006" xmlns:a14="http://schemas.microsoft.com/office/drawing/2010/main">
        <mc:Choice Requires="a14">
          <p:sp>
            <p:nvSpPr>
              <p:cNvPr id="8" name="Content Placeholder 3"/>
              <p:cNvSpPr txBox="1">
                <a:spLocks/>
              </p:cNvSpPr>
              <p:nvPr/>
            </p:nvSpPr>
            <p:spPr>
              <a:xfrm>
                <a:off x="266700" y="4152900"/>
                <a:ext cx="8610600" cy="20955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b="1" i="1" dirty="0" smtClean="0">
                    <a:latin typeface="+mj-lt"/>
                  </a:rPr>
                  <a:t>N</a:t>
                </a:r>
                <a:r>
                  <a:rPr lang="en-US" sz="2400" b="1" i="1" baseline="-25000" dirty="0" smtClean="0">
                    <a:latin typeface="+mj-lt"/>
                  </a:rPr>
                  <a:t>FIN</a:t>
                </a:r>
                <a:r>
                  <a:rPr lang="en-US" sz="2400" dirty="0" smtClean="0">
                    <a:latin typeface="+mj-lt"/>
                  </a:rPr>
                  <a:t>: number of fins—Is used to increase the strength of FinFET devices. For a FinFET with channel width of </a:t>
                </a:r>
                <a:r>
                  <a:rPr lang="en-US" sz="2400" i="1" dirty="0" smtClean="0">
                    <a:latin typeface="+mj-lt"/>
                  </a:rPr>
                  <a:t>W</a:t>
                </a:r>
                <a:r>
                  <a:rPr lang="en-US" sz="2400" dirty="0" smtClean="0">
                    <a:latin typeface="+mj-lt"/>
                  </a:rPr>
                  <a:t>, </a:t>
                </a:r>
              </a:p>
              <a:p>
                <a:pPr marL="0" indent="0">
                  <a:spcBef>
                    <a:spcPts val="0"/>
                  </a:spcBef>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𝐹𝐼𝑁</m:t>
                          </m:r>
                        </m:sub>
                      </m:sSub>
                      <m:r>
                        <a:rPr lang="en-US" sz="2400" b="0" i="1" smtClean="0">
                          <a:latin typeface="Cambria Math" panose="02040503050406030204" pitchFamily="18" charset="0"/>
                        </a:rPr>
                        <m:t>= </m:t>
                      </m:r>
                      <m:d>
                        <m:dPr>
                          <m:begChr m:val="⌈"/>
                          <m:endChr m:val="⌉"/>
                          <m:ctrlPr>
                            <a:rPr lang="en-US" sz="2400" b="0" i="1" smtClean="0">
                              <a:latin typeface="Cambria Math"/>
                            </a:rPr>
                          </m:ctrlPr>
                        </m:dPr>
                        <m:e>
                          <m:f>
                            <m:fPr>
                              <m:type m:val="lin"/>
                              <m:ctrlPr>
                                <a:rPr lang="en-US" sz="2400" b="0" i="1" smtClean="0">
                                  <a:latin typeface="Cambria Math"/>
                                </a:rPr>
                              </m:ctrlPr>
                            </m:fPr>
                            <m:num>
                              <m:r>
                                <a:rPr lang="en-US" sz="2400" b="0" i="1" smtClean="0">
                                  <a:latin typeface="Cambria Math" panose="02040503050406030204" pitchFamily="18" charset="0"/>
                                </a:rPr>
                                <m:t>𝑊</m:t>
                              </m:r>
                            </m:num>
                            <m:den>
                              <m:d>
                                <m:dPr>
                                  <m:ctrlPr>
                                    <a:rPr lang="en-US" sz="2400" b="0" i="1" smtClean="0">
                                      <a:latin typeface="Cambria Math"/>
                                    </a:rPr>
                                  </m:ctrlPr>
                                </m:dPr>
                                <m:e>
                                  <m:sSub>
                                    <m:sSubPr>
                                      <m:ctrlPr>
                                        <a:rPr lang="en-US" sz="2400" i="1">
                                          <a:latin typeface="Cambria Math"/>
                                        </a:rPr>
                                      </m:ctrlPr>
                                    </m:sSubPr>
                                    <m:e>
                                      <m:r>
                                        <a:rPr lang="en-US" sz="2400" i="1">
                                          <a:latin typeface="Cambria Math" panose="02040503050406030204" pitchFamily="18" charset="0"/>
                                        </a:rPr>
                                        <m:t>𝑊</m:t>
                                      </m:r>
                                    </m:e>
                                    <m:sub>
                                      <m:r>
                                        <a:rPr lang="en-US" sz="2400" i="1">
                                          <a:latin typeface="Cambria Math" panose="02040503050406030204" pitchFamily="18" charset="0"/>
                                        </a:rPr>
                                        <m:t>𝑚𝑖𝑛</m:t>
                                      </m:r>
                                    </m:sub>
                                  </m:sSub>
                                  <m:r>
                                    <a:rPr lang="en-US" sz="2400" b="0" i="1" smtClean="0">
                                      <a:latin typeface="Cambria Math" panose="02040503050406030204" pitchFamily="18" charset="0"/>
                                    </a:rPr>
                                    <m:t>⋅</m:t>
                                  </m:r>
                                  <m:sSub>
                                    <m:sSubPr>
                                      <m:ctrlPr>
                                        <a:rPr lang="en-US" sz="2400" b="0" i="1" smtClean="0">
                                          <a:latin typeface="Cambria Math"/>
                                        </a:rPr>
                                      </m:ctrlPr>
                                    </m:sSubPr>
                                    <m:e>
                                      <m:r>
                                        <a:rPr lang="en-US" sz="2400" b="0" i="1" smtClean="0">
                                          <a:latin typeface="Cambria Math" panose="02040503050406030204" pitchFamily="18" charset="0"/>
                                        </a:rPr>
                                        <m:t>𝑁</m:t>
                                      </m:r>
                                    </m:e>
                                    <m:sub>
                                      <m:r>
                                        <a:rPr lang="en-US" sz="2400" b="0" i="1" smtClean="0">
                                          <a:latin typeface="Cambria Math" panose="02040503050406030204" pitchFamily="18" charset="0"/>
                                        </a:rPr>
                                        <m:t>𝑓</m:t>
                                      </m:r>
                                    </m:sub>
                                  </m:sSub>
                                </m:e>
                              </m:d>
                            </m:den>
                          </m:f>
                        </m:e>
                      </m:d>
                    </m:oMath>
                  </m:oMathPara>
                </a14:m>
                <a:endParaRPr lang="en-US" sz="2400" b="0" dirty="0" smtClean="0">
                  <a:latin typeface="+mj-lt"/>
                </a:endParaRPr>
              </a:p>
              <a:p>
                <a:pPr marL="0" indent="0">
                  <a:spcBef>
                    <a:spcPts val="1200"/>
                  </a:spcBef>
                  <a:buNone/>
                </a:pPr>
                <a:r>
                  <a:rPr lang="en-US" sz="2400" b="1" i="1" dirty="0">
                    <a:latin typeface="+mj-lt"/>
                  </a:rPr>
                  <a:t>P</a:t>
                </a:r>
                <a:r>
                  <a:rPr lang="en-US" sz="2400" b="1" i="1" baseline="-25000" dirty="0">
                    <a:latin typeface="+mj-lt"/>
                  </a:rPr>
                  <a:t>FIN</a:t>
                </a:r>
                <a:r>
                  <a:rPr lang="en-US" sz="2400" dirty="0">
                    <a:latin typeface="+mj-lt"/>
                  </a:rPr>
                  <a:t>: fin pitch, or the minimum center-to-center distance between two adjacent parallel fins</a:t>
                </a:r>
                <a:r>
                  <a:rPr lang="en-US" sz="2400" dirty="0" smtClean="0">
                    <a:latin typeface="+mj-lt"/>
                  </a:rPr>
                  <a:t>.</a:t>
                </a:r>
                <a:endParaRPr lang="en-US" sz="2400" dirty="0">
                  <a:latin typeface="+mj-lt"/>
                </a:endParaRPr>
              </a:p>
            </p:txBody>
          </p:sp>
        </mc:Choice>
        <mc:Fallback xmlns="">
          <p:sp>
            <p:nvSpPr>
              <p:cNvPr id="8" name="Content Placeholder 3"/>
              <p:cNvSpPr txBox="1">
                <a:spLocks noRot="1" noChangeAspect="1" noMove="1" noResize="1" noEditPoints="1" noAdjustHandles="1" noChangeArrowheads="1" noChangeShapeType="1" noTextEdit="1"/>
              </p:cNvSpPr>
              <p:nvPr/>
            </p:nvSpPr>
            <p:spPr>
              <a:xfrm>
                <a:off x="266700" y="4152900"/>
                <a:ext cx="8610600" cy="2095500"/>
              </a:xfrm>
              <a:prstGeom prst="rect">
                <a:avLst/>
              </a:prstGeom>
              <a:blipFill rotWithShape="0">
                <a:blip r:embed="rId3"/>
                <a:stretch>
                  <a:fillRect l="-1133" t="-2326" r="-1346" b="-8430"/>
                </a:stretch>
              </a:blipFill>
            </p:spPr>
            <p:txBody>
              <a:bodyPr/>
              <a:lstStyle/>
              <a:p>
                <a:r>
                  <a:rPr lang="en-US">
                    <a:noFill/>
                  </a:rPr>
                  <a:t> </a:t>
                </a:r>
              </a:p>
            </p:txBody>
          </p:sp>
        </mc:Fallback>
      </mc:AlternateContent>
      <p:sp>
        <p:nvSpPr>
          <p:cNvPr id="5" name="TextBox 4"/>
          <p:cNvSpPr txBox="1"/>
          <p:nvPr/>
        </p:nvSpPr>
        <p:spPr>
          <a:xfrm>
            <a:off x="7696200" y="5105400"/>
            <a:ext cx="1447800" cy="769441"/>
          </a:xfrm>
          <a:prstGeom prst="rect">
            <a:avLst/>
          </a:prstGeom>
          <a:noFill/>
        </p:spPr>
        <p:txBody>
          <a:bodyPr wrap="square" rtlCol="0">
            <a:spAutoFit/>
          </a:bodyPr>
          <a:lstStyle/>
          <a:p>
            <a:r>
              <a:rPr lang="en-US" sz="2200" dirty="0" smtClean="0">
                <a:latin typeface="+mj-lt"/>
              </a:rPr>
              <a:t>Number of fingers</a:t>
            </a:r>
            <a:endParaRPr lang="en-US" sz="2200" dirty="0">
              <a:latin typeface="+mj-lt"/>
            </a:endParaRPr>
          </a:p>
        </p:txBody>
      </p:sp>
      <p:sp>
        <p:nvSpPr>
          <p:cNvPr id="6" name="Oval 5"/>
          <p:cNvSpPr/>
          <p:nvPr/>
        </p:nvSpPr>
        <p:spPr>
          <a:xfrm>
            <a:off x="5562600" y="4953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6" idx="4"/>
            <a:endCxn id="5" idx="1"/>
          </p:cNvCxnSpPr>
          <p:nvPr/>
        </p:nvCxnSpPr>
        <p:spPr>
          <a:xfrm>
            <a:off x="5791200" y="5410200"/>
            <a:ext cx="1905000" cy="799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13" y="1258638"/>
            <a:ext cx="4713287"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258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1635</TotalTime>
  <Words>2201</Words>
  <Application>Microsoft Office PowerPoint</Application>
  <PresentationFormat>On-screen Show (4:3)</PresentationFormat>
  <Paragraphs>280</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Origin</vt:lpstr>
      <vt:lpstr>Low Write-Energy STT-MRAMs using FinFET-based Access Transistors</vt:lpstr>
      <vt:lpstr>Outline</vt:lpstr>
      <vt:lpstr>STT-MRAM</vt:lpstr>
      <vt:lpstr>Storage Element</vt:lpstr>
      <vt:lpstr>Read and Write Operations</vt:lpstr>
      <vt:lpstr>STT-MRAM Features</vt:lpstr>
      <vt:lpstr>Challenge: Write Current</vt:lpstr>
      <vt:lpstr>FinFET Devices</vt:lpstr>
      <vt:lpstr>FinFET Layout</vt:lpstr>
      <vt:lpstr>FinFET-accessed STT-MRAM</vt:lpstr>
      <vt:lpstr>FinFET-specific Geometries</vt:lpstr>
      <vt:lpstr>32nm FinFET Parameters</vt:lpstr>
      <vt:lpstr>FinFET Area</vt:lpstr>
      <vt:lpstr>FinFET-accessed STT-MRAM Layouts</vt:lpstr>
      <vt:lpstr>Cell Width</vt:lpstr>
      <vt:lpstr>Cell Height</vt:lpstr>
      <vt:lpstr>Optimization Variables</vt:lpstr>
      <vt:lpstr>Minimum Cell Area (1)</vt:lpstr>
      <vt:lpstr>Minimum Cell Area (2)</vt:lpstr>
      <vt:lpstr>Cell-level Comparison</vt:lpstr>
      <vt:lpstr>Write Current</vt:lpstr>
      <vt:lpstr>Minimum Cell Area under same Write Current Requirements (1)</vt:lpstr>
      <vt:lpstr>Minimum Cell Area under same Write Current Requirements (2)</vt:lpstr>
      <vt:lpstr>Architecture-level Comparison (1)</vt:lpstr>
      <vt:lpstr>Architecture-level Comparison (2)</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FinCACTI</dc:title>
  <dc:creator>Alireza</dc:creator>
  <cp:lastModifiedBy>Massoud Pedram</cp:lastModifiedBy>
  <cp:revision>340</cp:revision>
  <dcterms:created xsi:type="dcterms:W3CDTF">2006-08-16T00:00:00Z</dcterms:created>
  <dcterms:modified xsi:type="dcterms:W3CDTF">2014-10-21T06:51:49Z</dcterms:modified>
</cp:coreProperties>
</file>