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9" r:id="rId2"/>
    <p:sldId id="260" r:id="rId3"/>
    <p:sldId id="262" r:id="rId4"/>
    <p:sldId id="273" r:id="rId5"/>
    <p:sldId id="274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1B1E"/>
    <a:srgbClr val="9A0000"/>
    <a:srgbClr val="9900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2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9B17-CA9D-4197-A1B2-D15065B41A1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FA710-C332-433D-82D3-5866C7873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3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710-C332-433D-82D3-5866C7873E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854700"/>
            <a:ext cx="9144000" cy="1003300"/>
          </a:xfrm>
          <a:prstGeom prst="rect">
            <a:avLst/>
          </a:prstGeom>
          <a:solidFill>
            <a:srgbClr val="991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921376" y="30822"/>
            <a:ext cx="1191802" cy="11404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df"/><Relationship Id="rId5" Type="http://schemas.openxmlformats.org/officeDocument/2006/relationships/image" Target="../media/image1.png"/><Relationship Id="rId10" Type="http://schemas.openxmlformats.org/officeDocument/2006/relationships/image" Target="../media/image2.png"/><Relationship Id="rId4" Type="http://schemas.openxmlformats.org/officeDocument/2006/relationships/image" Target="../media/image1.pdf"/><Relationship Id="rId9" Type="http://schemas.openxmlformats.org/officeDocument/2006/relationships/image" Target="../media/image2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03900"/>
            <a:ext cx="9144000" cy="1052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mall Use Shield_GoldOnTrans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201027" y="238127"/>
            <a:ext cx="748239" cy="748239"/>
          </a:xfrm>
          <a:prstGeom prst="rect">
            <a:avLst/>
          </a:prstGeom>
        </p:spPr>
      </p:pic>
      <p:pic>
        <p:nvPicPr>
          <p:cNvPr id="9" name="Picture 8" descr="1-lineWordmark_GoldOnCard_NoBG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997700" y="6462029"/>
            <a:ext cx="1822126" cy="154821"/>
          </a:xfrm>
          <a:prstGeom prst="rect">
            <a:avLst/>
          </a:prstGeom>
        </p:spPr>
      </p:pic>
      <p:pic>
        <p:nvPicPr>
          <p:cNvPr id="12" name="Picture 11" descr="Formal_Viterbi_GoldOnCard_NoBG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92102" y="6138309"/>
            <a:ext cx="1741688" cy="470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://sportlab.us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65448" y="2999490"/>
            <a:ext cx="8213105" cy="1572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600" i="1" u="sng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Alireza Shafaei</a:t>
            </a:r>
            <a:r>
              <a:rPr lang="en-US" sz="26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6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Hassan </a:t>
            </a:r>
            <a:r>
              <a:rPr lang="en-US" sz="2600" i="1" dirty="0" err="1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Afzali-Kusha</a:t>
            </a:r>
            <a:r>
              <a:rPr lang="en-US" sz="26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, and </a:t>
            </a:r>
            <a:r>
              <a:rPr lang="en-US" sz="2600" i="1" dirty="0" err="1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Massoud</a:t>
            </a:r>
            <a:r>
              <a:rPr lang="en-US" sz="26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i="1" dirty="0" err="1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Pedram</a:t>
            </a:r>
            <a:endParaRPr lang="en-US" sz="2400" i="1" dirty="0" smtClean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200" i="1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Department of Electrical Engineering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University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of Southern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California</a:t>
            </a:r>
            <a:endParaRPr lang="en-US" sz="2400" i="1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1" y="5923243"/>
            <a:ext cx="2362200" cy="82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9" y="60714"/>
            <a:ext cx="979735" cy="979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6" y="6277565"/>
            <a:ext cx="2362237" cy="472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98" y="4927733"/>
            <a:ext cx="1657005" cy="365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8493" y="5308733"/>
            <a:ext cx="3147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http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://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sportlab.usc.edu/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50" y="836881"/>
            <a:ext cx="9129299" cy="2083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Minimizing the Energy-Delay Product of </a:t>
            </a:r>
            <a:r>
              <a:rPr lang="en-US" sz="3200" b="1" dirty="0" smtClean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b="1" dirty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SRAM Arrays using a Device-Circuit-Architecture Co-Optimization Framework</a:t>
            </a:r>
            <a:endParaRPr lang="en-US" sz="3200" b="1" dirty="0" smtClean="0">
              <a:solidFill>
                <a:srgbClr val="990000"/>
              </a:solidFill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72617" y="3146275"/>
            <a:ext cx="8427964" cy="6409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11686" y="6214529"/>
            <a:ext cx="2488895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040" y="941074"/>
                <a:ext cx="8476488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000" b="0" dirty="0" smtClean="0">
                    <a:solidFill>
                      <a:schemeClr val="bg2">
                        <a:lumMod val="10000"/>
                      </a:schemeClr>
                    </a:solidFill>
                    <a:cs typeface="Arial"/>
                  </a:rPr>
                  <a:t>An SRAM array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rows and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columns is assumed.</a:t>
                </a:r>
                <a:endParaRPr lang="en-US" sz="2000" dirty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742950" lvl="1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Capacity: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𝑀</m:t>
                    </m:r>
                    <m:r>
                      <a:rPr lang="en-US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bits</a:t>
                </a:r>
                <a:endParaRPr lang="en-US" sz="2000" dirty="0" smtClean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𝐷𝐷𝐶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𝑆𝑆</m:t>
                        </m:r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𝑊𝐿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are provided by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external sources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or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on-die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DC-DC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converters</a:t>
                </a: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In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each access cycle,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𝑊</m:t>
                    </m:r>
                  </m:oMath>
                </a14:m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bits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are read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or written</a:t>
                </a:r>
              </a:p>
              <a:p>
                <a:pPr marL="742950" lvl="1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  <a:cs typeface="Arial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&gt;</m:t>
                    </m:r>
                    <m:r>
                      <a:rPr lang="en-US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𝑊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, then column decoder/multiplexer are also needed</a:t>
                </a:r>
                <a:endParaRPr lang="en-US" sz="2000" dirty="0" smtClean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𝑝𝑟𝑒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𝑤𝑟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): # of fins of pre-charger (write buffer) transistor</a:t>
                </a:r>
                <a:endParaRPr lang="en-US" sz="2000" dirty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endParaRPr lang="en-US" sz="2000" dirty="0" smtClean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941074"/>
                <a:ext cx="8476488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647" t="-1432" r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SRAM Array Model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0961" y="3173707"/>
                <a:ext cx="129958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ΔV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61" y="3173707"/>
                <a:ext cx="1299587" cy="6109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31108" y="3294509"/>
                <a:ext cx="2882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108" y="3294509"/>
                <a:ext cx="288200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617" y="3946304"/>
                <a:ext cx="2641685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𝑎𝑟𝑟𝑎𝑦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𝑤𝑟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17" y="3946304"/>
                <a:ext cx="2641685" cy="391261"/>
              </a:xfrm>
              <a:prstGeom prst="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2617" y="4367956"/>
                <a:ext cx="4149213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𝑎𝑟𝑟𝑎𝑦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𝑠𝑤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𝑠𝑤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𝑠𝑤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𝑤𝑟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17" y="4367956"/>
                <a:ext cx="4149213" cy="391261"/>
              </a:xfrm>
              <a:prstGeom prst="rect">
                <a:avLst/>
              </a:prstGeom>
              <a:blipFill rotWithShape="0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2617" y="4789608"/>
                <a:ext cx="3744679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𝑎𝑟𝑟𝑎𝑦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𝑙𝑒𝑎𝑘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𝑙𝑒𝑎𝑘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𝑠𝑟𝑎𝑚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𝑟𝑟𝑎𝑦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17" y="4789608"/>
                <a:ext cx="3744679" cy="391261"/>
              </a:xfrm>
              <a:prstGeom prst="rect">
                <a:avLst/>
              </a:prstGeom>
              <a:blipFill rotWithShape="0"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2617" y="5211260"/>
                <a:ext cx="3718518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𝑎𝑟𝑟𝑎𝑦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𝑎𝑟𝑟𝑎𝑦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𝑠𝑤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𝑟𝑟𝑎𝑦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𝑙𝑒𝑎𝑘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17" y="5211260"/>
                <a:ext cx="3718518" cy="391261"/>
              </a:xfrm>
              <a:prstGeom prst="rect">
                <a:avLst/>
              </a:prstGeom>
              <a:blipFill rotWithShape="0"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06634" y="3832209"/>
                <a:ext cx="31745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𝑟𝑑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𝑤𝑟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): read (write) access delay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634" y="3832209"/>
                <a:ext cx="3174587" cy="338554"/>
              </a:xfrm>
              <a:prstGeom prst="rect">
                <a:avLst/>
              </a:prstGeom>
              <a:blipFill rotWithShape="0"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06634" y="4192967"/>
                <a:ext cx="3731663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𝑠𝑤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𝑟𝑑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𝑠𝑤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𝑤𝑟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): read (write) access energy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634" y="4192967"/>
                <a:ext cx="3731663" cy="349326"/>
              </a:xfrm>
              <a:prstGeom prst="rect">
                <a:avLst/>
              </a:prstGeom>
              <a:blipFill rotWithShape="0">
                <a:blip r:embed="rId10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06634" y="4564497"/>
                <a:ext cx="35883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: ratio of read access to the total access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634" y="4564497"/>
                <a:ext cx="3588355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17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06634" y="4925255"/>
                <a:ext cx="2025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: array activity factor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634" y="4925255"/>
                <a:ext cx="2025106" cy="338554"/>
              </a:xfrm>
              <a:prstGeom prst="rect">
                <a:avLst/>
              </a:prstGeom>
              <a:blipFill rotWithShape="0">
                <a:blip r:embed="rId12"/>
                <a:stretch>
                  <a:fillRect t="-5455" r="-301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06634" y="5286014"/>
                <a:ext cx="3696781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𝑙𝑒𝑎𝑘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𝑠𝑟𝑎𝑚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: leakage power of an SRAM cell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634" y="5286014"/>
                <a:ext cx="3696781" cy="349326"/>
              </a:xfrm>
              <a:prstGeom prst="rect">
                <a:avLst/>
              </a:prstGeom>
              <a:blipFill rotWithShape="0">
                <a:blip r:embed="rId13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643136" y="3294509"/>
            <a:ext cx="299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Tables 1, 2, and 3 in the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11686" y="6214529"/>
            <a:ext cx="2488895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040" y="941074"/>
                <a:ext cx="8476488" cy="289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2000" b="1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Given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𝑀</m:t>
                    </m:r>
                  </m:oMath>
                </a14:m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(the capacity of SRAM array in bits)</a:t>
                </a:r>
              </a:p>
              <a:p>
                <a:pPr marL="285750" indent="-285750">
                  <a:spcBef>
                    <a:spcPct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2000" b="1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Find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𝐷𝐷𝐶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𝑆𝑆𝐶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𝑊𝐿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𝑀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𝑝𝑟𝑒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𝑤𝑟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spcBef>
                    <a:spcPct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2000" b="1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Such that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𝑎𝑟𝑟𝑎𝑦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𝑎𝑟𝑟𝑎𝑦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is minimized</a:t>
                </a:r>
              </a:p>
              <a:p>
                <a:pPr marL="285750" indent="-285750">
                  <a:spcBef>
                    <a:spcPct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2000" b="1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While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yield requirements of SRAM cells are satisfied</a:t>
                </a:r>
              </a:p>
              <a:p>
                <a:pPr marL="285750" indent="-285750">
                  <a:spcBef>
                    <a:spcPct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endParaRPr lang="en-US" sz="2000" dirty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spcBef>
                    <a:spcPct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Yield constraint: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941074"/>
                <a:ext cx="8476488" cy="2898486"/>
              </a:xfrm>
              <a:prstGeom prst="rect">
                <a:avLst/>
              </a:prstGeom>
              <a:blipFill rotWithShape="0">
                <a:blip r:embed="rId2"/>
                <a:stretch>
                  <a:fillRect l="-647" t="-840" b="-2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Optimization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1801" y="3941064"/>
                <a:ext cx="5943935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𝐻𝑆𝑁𝑀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𝑆𝑁𝑀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01" y="3941064"/>
                <a:ext cx="5943935" cy="4397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1801" y="4521017"/>
                <a:ext cx="34692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𝐻𝑆𝑁𝑀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𝑅𝑆𝑁𝑀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𝑊𝑀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01" y="4521017"/>
                <a:ext cx="3469283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13681" y="4953813"/>
                <a:ext cx="4407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, depending on yield requirements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681" y="4953813"/>
                <a:ext cx="4407169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69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13681" y="5326613"/>
                <a:ext cx="45258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 the minimum acceptable noise margin level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681" y="5326613"/>
                <a:ext cx="4525854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r="-6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4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11686" y="6214529"/>
            <a:ext cx="2488895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040" y="941074"/>
                <a:ext cx="847648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𝛽</m:t>
                    </m:r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=0.5</m:t>
                    </m:r>
                  </m:oMath>
                </a14:m>
                <a:endParaRPr lang="en-US" sz="2000" dirty="0" smtClean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=0.5</m:t>
                    </m:r>
                  </m:oMath>
                </a14:m>
                <a:endParaRPr lang="en-US" sz="2000" dirty="0" smtClean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𝛿</m:t>
                    </m:r>
                    <m:r>
                      <a:rPr lang="en-US" sz="2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=0.</m:t>
                    </m:r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3</m:t>
                    </m:r>
                    <m:r>
                      <a:rPr lang="en-US" sz="2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5</m:t>
                    </m:r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𝑑𝑑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=158</m:t>
                    </m:r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𝑚𝑉</m:t>
                    </m:r>
                  </m:oMath>
                </a14:m>
                <a:endParaRPr lang="en-US" sz="2000" dirty="0" smtClean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𝑊</m:t>
                    </m:r>
                    <m:r>
                      <a:rPr lang="en-US" sz="2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64</m:t>
                    </m:r>
                  </m:oMath>
                </a14:m>
                <a:endParaRPr lang="en-US" sz="2000" dirty="0" smtClean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120</m:t>
                    </m:r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𝑚𝑉</m:t>
                    </m:r>
                    <m:r>
                      <a:rPr lang="en-US" sz="2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endParaRPr lang="en-US" sz="2000" dirty="0" smtClean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endParaRPr lang="en-US" sz="2000" dirty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000" b="1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M1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: only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one extra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voltage level (a high voltage) other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𝑑𝑑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is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available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, whose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value is set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max</m:t>
                        </m:r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⁡(</m:t>
                        </m:r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𝐷𝐷𝐶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𝑊𝐿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, i.e., 640mV (550mV)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for 6T-LVT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(6T-HVT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).</a:t>
                </a: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000" b="1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M2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: No restriction on the number of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voltage levels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is considered. Hence, we have three extra pins for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LVT-based array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𝐷𝐷𝐶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=640mV,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𝑊𝐿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=490mV,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𝑆𝑆</m:t>
                        </m:r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). However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𝐷𝐷𝐶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𝑊𝐿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are very close in 6T-HVT, only two pins are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used for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HVT-based array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𝐷𝐷𝐶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𝑊𝐿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=550mV,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𝑆𝑆𝐶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).</a:t>
                </a:r>
                <a:endParaRPr lang="en-US" sz="2000" dirty="0" smtClean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941074"/>
                <a:ext cx="8476488" cy="4401205"/>
              </a:xfrm>
              <a:prstGeom prst="rect">
                <a:avLst/>
              </a:prstGeom>
              <a:blipFill rotWithShape="0">
                <a:blip r:embed="rId2"/>
                <a:stretch>
                  <a:fillRect l="-647" t="-139" r="-288" b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11686" y="6214529"/>
            <a:ext cx="2488895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 Results: Delay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196" y="1261787"/>
            <a:ext cx="5757609" cy="43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11686" y="6214529"/>
            <a:ext cx="2488895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 Results: Delay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013" y="1356935"/>
            <a:ext cx="5469975" cy="414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11686" y="6214529"/>
            <a:ext cx="2488895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 Results: Energy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707" y="1326022"/>
            <a:ext cx="5584586" cy="420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11686" y="6214529"/>
            <a:ext cx="2488895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652361" y="144006"/>
                <a:ext cx="7839279" cy="782637"/>
              </a:xfrm>
              <a:prstGeom prst="rect">
                <a:avLst/>
              </a:prstGeom>
            </p:spPr>
            <p:txBody>
              <a:bodyPr/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Simulation Results: Delay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Energy</a:t>
                </a:r>
                <a:endParaRPr lang="en-US" dirty="0"/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61" y="144006"/>
                <a:ext cx="7839279" cy="782637"/>
              </a:xfrm>
              <a:prstGeom prst="rect">
                <a:avLst/>
              </a:prstGeom>
              <a:blipFill rotWithShape="0">
                <a:blip r:embed="rId2"/>
                <a:stretch>
                  <a:fillRect l="-3110" t="-16406" r="-3188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954" y="1300822"/>
            <a:ext cx="5652093" cy="425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11686" y="6214529"/>
            <a:ext cx="2488895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" y="941074"/>
            <a:ext cx="8476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By using the proposed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optimization framework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, for SRAM array capacities ranging from 1KB to 16KB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, on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average 59% lower energy-delay product with maximum 12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% (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and on average 9%) performance penalty is achieved.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2361" y="144006"/>
            <a:ext cx="7839279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100" y="2545145"/>
            <a:ext cx="739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smtClean="0">
                <a:latin typeface="Arial"/>
                <a:cs typeface="Arial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6157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966857" y="6214529"/>
            <a:ext cx="1933723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687" y="1086760"/>
            <a:ext cx="7399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Arial"/>
                <a:cs typeface="Arial"/>
              </a:rPr>
              <a:t>Introduction</a:t>
            </a:r>
          </a:p>
          <a:p>
            <a:pPr marL="800100" lvl="1" indent="-342900"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6T SRAM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cell with HVT devices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Arial"/>
                <a:cs typeface="Arial"/>
              </a:rPr>
              <a:t>Read/write-assist techniques</a:t>
            </a:r>
          </a:p>
          <a:p>
            <a:pPr marL="342900" lvl="0" indent="-342900"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n-US" sz="2400" b="1" dirty="0">
                <a:latin typeface="Arial"/>
                <a:cs typeface="Arial"/>
              </a:rPr>
              <a:t>SRAM array model</a:t>
            </a:r>
          </a:p>
          <a:p>
            <a:pPr marL="342900" lvl="0" indent="-342900"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Arial"/>
                <a:cs typeface="Arial"/>
              </a:rPr>
              <a:t>Simulation results</a:t>
            </a:r>
          </a:p>
          <a:p>
            <a:pPr marL="342900" lvl="0" indent="-342900"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Arial"/>
                <a:cs typeface="Arial"/>
              </a:rPr>
              <a:t>Conclusion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11686" y="6214529"/>
            <a:ext cx="2488895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" y="941074"/>
            <a:ext cx="518464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Read stability (non-destructive read) requirement:</a:t>
            </a:r>
          </a:p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Write-ability (successful write) requirement:</a:t>
            </a:r>
          </a:p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Can easily fail under process variations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Sizing up transistors or adopting more robust SRAM cells (e.g., 8T) come at the cost of larger layout area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Width quantization property in FinFETs</a:t>
            </a:r>
          </a:p>
          <a:p>
            <a:pPr marL="1200150" lvl="2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Ideal case: single-fin devices for all transistors</a:t>
            </a:r>
            <a:endParaRPr lang="en-US" dirty="0" smtClean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6T SRAM Cell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1294" y="1703080"/>
                <a:ext cx="1939762" cy="413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94" y="1703080"/>
                <a:ext cx="1939762" cy="4135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768" y="1047410"/>
            <a:ext cx="4003070" cy="2396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18966" y="1703080"/>
                <a:ext cx="1939762" cy="413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966" y="1703080"/>
                <a:ext cx="1939762" cy="4135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1294" y="2909288"/>
                <a:ext cx="1939762" cy="413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94" y="2909288"/>
                <a:ext cx="1939762" cy="4135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18966" y="2909288"/>
                <a:ext cx="1939762" cy="413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966" y="2909288"/>
                <a:ext cx="1939762" cy="4135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473948" y="3634847"/>
            <a:ext cx="3113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PD: Pull-down transistors (M1 and M2)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PU: Pull-up transistors (M3 and M4)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AC: Access transistors (M5 and M6)</a:t>
            </a:r>
          </a:p>
        </p:txBody>
      </p:sp>
    </p:spTree>
    <p:extLst>
      <p:ext uri="{BB962C8B-B14F-4D97-AF65-F5344CB8AC3E}">
        <p14:creationId xmlns:p14="http://schemas.microsoft.com/office/powerpoint/2010/main" val="38936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11686" y="6214529"/>
            <a:ext cx="2488895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040" y="941074"/>
                <a:ext cx="8476488" cy="46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All-single-fin 6T SRAM</a:t>
                </a:r>
              </a:p>
              <a:p>
                <a:pPr marL="742950" lvl="1" indent="-285750">
                  <a:spcBef>
                    <a:spcPct val="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Operating at </a:t>
                </a:r>
                <a:r>
                  <a:rPr lang="en-US" dirty="0">
                    <a:solidFill>
                      <a:srgbClr val="FF0000"/>
                    </a:solidFill>
                    <a:latin typeface="Arial"/>
                    <a:cs typeface="Arial"/>
                  </a:rPr>
                  <a:t>low voltages</a:t>
                </a:r>
              </a:p>
              <a:p>
                <a:pPr marL="1200150" lvl="2" indent="-285750">
                  <a:spcBef>
                    <a:spcPct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To reduce the power 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consumption</a:t>
                </a:r>
              </a:p>
              <a:p>
                <a:pPr marL="742950" lvl="1" indent="-285750">
                  <a:spcBef>
                    <a:spcPct val="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Equipped with </a:t>
                </a:r>
                <a:r>
                  <a:rPr lang="en-US" dirty="0">
                    <a:solidFill>
                      <a:srgbClr val="FF0000"/>
                    </a:solidFill>
                    <a:latin typeface="Arial"/>
                    <a:cs typeface="Arial"/>
                  </a:rPr>
                  <a:t>assist circuits</a:t>
                </a:r>
              </a:p>
              <a:p>
                <a:pPr marL="1200150" lvl="2" indent="-285750">
                  <a:spcBef>
                    <a:spcPct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To improve degraded stability and performance metrics</a:t>
                </a: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endParaRPr lang="en-US" sz="2000" dirty="0" smtClean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Alternative solution: Use high-</a:t>
                </a:r>
                <a:r>
                  <a:rPr lang="en-US" sz="2000" i="1" dirty="0" err="1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V</a:t>
                </a:r>
                <a:r>
                  <a:rPr lang="en-US" sz="2000" i="1" baseline="-25000" dirty="0" err="1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t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(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HVT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) devices in SRAM cells</a:t>
                </a:r>
              </a:p>
              <a:p>
                <a:pPr lvl="0">
                  <a:spcBef>
                    <a:spcPct val="0"/>
                  </a:spcBef>
                  <a:defRPr/>
                </a:pPr>
                <a:endParaRPr lang="en-US" dirty="0" smtClean="0">
                  <a:latin typeface="Arial"/>
                  <a:cs typeface="Arial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endParaRPr lang="en-US" dirty="0" smtClean="0">
                  <a:latin typeface="Arial"/>
                  <a:cs typeface="Arial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en-US" dirty="0" smtClean="0">
                    <a:latin typeface="Arial"/>
                    <a:cs typeface="Arial"/>
                  </a:rPr>
                  <a:t>Devices used in this paper</a:t>
                </a: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A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7nm FinFET library under </a:t>
                </a:r>
                <a:r>
                  <a:rPr lang="en-US" i="1" dirty="0" err="1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V</a:t>
                </a:r>
                <a:r>
                  <a:rPr lang="en-US" i="1" baseline="-25000" dirty="0" err="1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dd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= 450mV (nominal supply voltage)</a:t>
                </a:r>
              </a:p>
              <a:p>
                <a:pPr marL="742950" lvl="1" indent="-285750">
                  <a:spcBef>
                    <a:spcPct val="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HVT compared with low-</a:t>
                </a:r>
                <a:r>
                  <a:rPr lang="en-US" i="1" dirty="0" err="1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V</a:t>
                </a:r>
                <a:r>
                  <a:rPr lang="en-US" i="1" baseline="-25000" dirty="0" err="1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t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(LVT) counterparts have 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lower ON current, 20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 lower OFF current, and 10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  higher ON/OFF current ratio</a:t>
                </a:r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.</a:t>
                </a:r>
              </a:p>
              <a:p>
                <a:pPr marL="742950" lvl="1" indent="-285750">
                  <a:spcBef>
                    <a:spcPct val="0"/>
                  </a:spcBef>
                  <a:buFont typeface="Courier New" panose="02070309020205020404" pitchFamily="49" charset="0"/>
                  <a:buChar char="o"/>
                  <a:defRPr/>
                </a:pPr>
                <a:endParaRPr lang="en-US" dirty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spcBef>
                    <a:spcPct val="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http://sportlab.usc.edu/downloads/packages/</a:t>
                </a:r>
              </a:p>
              <a:p>
                <a:pPr lvl="0">
                  <a:spcBef>
                    <a:spcPct val="0"/>
                  </a:spcBef>
                  <a:defRPr/>
                </a:pPr>
                <a:endParaRPr lang="en-US" dirty="0" smtClean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941074"/>
                <a:ext cx="8476488" cy="4647426"/>
              </a:xfrm>
              <a:prstGeom prst="rect">
                <a:avLst/>
              </a:prstGeom>
              <a:blipFill rotWithShape="0">
                <a:blip r:embed="rId2"/>
                <a:stretch>
                  <a:fillRect l="-647" t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Area/Power-Efficient SRAMs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11686" y="6214529"/>
            <a:ext cx="2488895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" y="941074"/>
            <a:ext cx="84764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Advantages of using HVT devices in SRAM cells: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Lower OFF current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 significant leakage power reduction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Higher ON/OFF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 static noise margin (SNM) improvement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Major drawback: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Lower ON current 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  reduces the read current    increases the bitline (BL) delay    performance degradation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6T SRAM with HVT Devices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90" y="1975103"/>
            <a:ext cx="3180979" cy="2540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383" y="1999979"/>
            <a:ext cx="3161278" cy="25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11686" y="6214529"/>
            <a:ext cx="2488895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040" y="941074"/>
                <a:ext cx="847648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BL delay can be modeled as follows:</a:t>
                </a: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endParaRPr lang="en-US" sz="2000" dirty="0" smtClean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endParaRPr lang="en-US" sz="2000" dirty="0" smtClean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endParaRPr lang="en-US" sz="2000" dirty="0" smtClean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endParaRPr lang="en-US" sz="2000" dirty="0" smtClean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Reduce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(sensing voltage):</a:t>
                </a:r>
              </a:p>
              <a:p>
                <a:pPr marL="800100" lvl="1" indent="-342900">
                  <a:spcBef>
                    <a:spcPct val="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Difficult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to do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due to the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increased effect of process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variations</a:t>
                </a: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𝑟𝑒𝑎𝑑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(read current):</a:t>
                </a:r>
                <a:endPara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spcBef>
                    <a:spcPct val="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By assist circuits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. Such circuits are also needed to improve the RSNM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and write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margin of the all-single-fin 6T SRAM cell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.</a:t>
                </a:r>
              </a:p>
              <a:p>
                <a:pPr marL="285750" indent="-285750">
                  <a:spcBef>
                    <a:spcPct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𝐵𝐿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(BL capacitance):</a:t>
                </a:r>
                <a:endParaRPr lang="en-US" sz="20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spcBef>
                    <a:spcPct val="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By decreasing (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i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) the number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of rows (or the number of SRAM cells in each column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) of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the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/>
                    <a:cs typeface="Arial"/>
                  </a:rPr>
                  <a:t>array, and (ii) the number of pre-charger/write buffer transistors</a:t>
                </a:r>
                <a:endParaRPr lang="en-US" sz="2000" dirty="0">
                  <a:solidFill>
                    <a:schemeClr val="bg2">
                      <a:lumMod val="10000"/>
                    </a:schemeClr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941074"/>
                <a:ext cx="8476488" cy="4401205"/>
              </a:xfrm>
              <a:prstGeom prst="rect">
                <a:avLst/>
              </a:prstGeom>
              <a:blipFill rotWithShape="0">
                <a:blip r:embed="rId2"/>
                <a:stretch>
                  <a:fillRect l="-647" t="-554" b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Mitigating the BL Delay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64069" y="1472632"/>
                <a:ext cx="2215863" cy="84863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𝐵𝐿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𝑟𝑒𝑎𝑑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069" y="1472632"/>
                <a:ext cx="2215863" cy="8486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9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11686" y="6214529"/>
            <a:ext cx="2488895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Read-Assist Techniques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870" y="3520440"/>
            <a:ext cx="3041570" cy="2239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16" y="3541492"/>
            <a:ext cx="2830150" cy="2083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56" y="3520440"/>
            <a:ext cx="2922869" cy="2153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992" y="908547"/>
            <a:ext cx="4842016" cy="26210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6701" y="2468880"/>
            <a:ext cx="1916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in reducing BL delay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373" y="1298211"/>
            <a:ext cx="1841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in improving RSNM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c 11"/>
          <p:cNvSpPr/>
          <p:nvPr/>
        </p:nvSpPr>
        <p:spPr>
          <a:xfrm rot="6942247">
            <a:off x="1783080" y="1271016"/>
            <a:ext cx="786384" cy="905256"/>
          </a:xfrm>
          <a:prstGeom prst="arc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20085460">
            <a:off x="1758295" y="2476385"/>
            <a:ext cx="786384" cy="905256"/>
          </a:xfrm>
          <a:prstGeom prst="arc">
            <a:avLst/>
          </a:prstGeom>
          <a:ln w="19050"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11686" y="6214529"/>
            <a:ext cx="2488895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" y="941074"/>
            <a:ext cx="8476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WL overdrive: VWL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is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set to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 voltage level higher than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Vdd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to strongly turn on the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access transistor.</a:t>
            </a:r>
          </a:p>
          <a:p>
            <a:pPr lvl="1">
              <a:spcBef>
                <a:spcPct val="0"/>
              </a:spcBef>
              <a:defRPr/>
            </a:pPr>
            <a:endParaRPr lang="en-US" sz="2000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Negative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BL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: Write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operation into the SRAM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cell conventionally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(without write-assist) occurs from a BL that is 0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. By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using a negative voltage for that BL, the gate-to-source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voltage becomes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larger, more strongly turning on the access transistor.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Write-Assist Techniques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91" y="3207388"/>
            <a:ext cx="3287286" cy="2533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176" y="3202274"/>
            <a:ext cx="3293449" cy="25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11686" y="6214529"/>
            <a:ext cx="2488895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SRAM Array Model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42" y="784850"/>
            <a:ext cx="6536097" cy="505798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12730" y="2651760"/>
            <a:ext cx="1764792" cy="128016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44361" y="1785769"/>
            <a:ext cx="98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endParaRPr lang="en-US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9356" y="3385920"/>
            <a:ext cx="109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endParaRPr lang="en-U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Viterbi_R1</Template>
  <TotalTime>1509</TotalTime>
  <Words>542</Words>
  <Application>Microsoft Office PowerPoint</Application>
  <PresentationFormat>On-screen Show (4:3)</PresentationFormat>
  <Paragraphs>148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</dc:creator>
  <cp:lastModifiedBy>Alireza Shafaei</cp:lastModifiedBy>
  <cp:revision>174</cp:revision>
  <cp:lastPrinted>2012-02-07T18:57:58Z</cp:lastPrinted>
  <dcterms:created xsi:type="dcterms:W3CDTF">2013-04-09T23:10:32Z</dcterms:created>
  <dcterms:modified xsi:type="dcterms:W3CDTF">2016-09-19T19:05:06Z</dcterms:modified>
</cp:coreProperties>
</file>